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256" r:id="rId2"/>
    <p:sldId id="257" r:id="rId3"/>
    <p:sldId id="258" r:id="rId4"/>
    <p:sldId id="526"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22" r:id="rId20"/>
    <p:sldId id="523" r:id="rId21"/>
    <p:sldId id="524" r:id="rId22"/>
    <p:sldId id="525" r:id="rId23"/>
    <p:sldId id="259" r:id="rId24"/>
    <p:sldId id="260" r:id="rId25"/>
    <p:sldId id="527"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8" r:id="rId48"/>
    <p:sldId id="531" r:id="rId49"/>
    <p:sldId id="532" r:id="rId50"/>
    <p:sldId id="533" r:id="rId51"/>
    <p:sldId id="528" r:id="rId52"/>
    <p:sldId id="529" r:id="rId53"/>
    <p:sldId id="290" r:id="rId54"/>
    <p:sldId id="291"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50"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9" r:id="rId120"/>
    <p:sldId id="370" r:id="rId121"/>
    <p:sldId id="371" r:id="rId122"/>
    <p:sldId id="372" r:id="rId123"/>
    <p:sldId id="373" r:id="rId124"/>
    <p:sldId id="374" r:id="rId125"/>
    <p:sldId id="375" r:id="rId126"/>
    <p:sldId id="376" r:id="rId127"/>
    <p:sldId id="377" r:id="rId128"/>
    <p:sldId id="378" r:id="rId129"/>
    <p:sldId id="379" r:id="rId130"/>
    <p:sldId id="534" r:id="rId131"/>
    <p:sldId id="535" r:id="rId132"/>
    <p:sldId id="380" r:id="rId133"/>
    <p:sldId id="381" r:id="rId134"/>
    <p:sldId id="382" r:id="rId135"/>
    <p:sldId id="383" r:id="rId136"/>
    <p:sldId id="417" r:id="rId137"/>
    <p:sldId id="503" r:id="rId1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95"/>
    <p:restoredTop sz="66763"/>
  </p:normalViewPr>
  <p:slideViewPr>
    <p:cSldViewPr snapToGrid="0" snapToObjects="1">
      <p:cViewPr varScale="1">
        <p:scale>
          <a:sx n="31" d="100"/>
          <a:sy n="31" d="100"/>
        </p:scale>
        <p:origin x="248"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465789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复杂的？？软件</a:t>
            </a:r>
            <a:endParaRPr kumimoji="1" lang="en-US" altLang="zh-CN" dirty="0" smtClean="0"/>
          </a:p>
          <a:p>
            <a:r>
              <a:rPr kumimoji="1" lang="zh-CN" altLang="en-US" dirty="0" smtClean="0"/>
              <a:t>由三部分组成，程序代码</a:t>
            </a:r>
            <a:r>
              <a:rPr kumimoji="1" lang="zh-CN" altLang="en-US" dirty="0" smtClean="0"/>
              <a:t>，数据结构，数据</a:t>
            </a:r>
            <a:r>
              <a:rPr kumimoji="1" lang="zh-CN" altLang="en-US" dirty="0" smtClean="0"/>
              <a:t>初始化文件</a:t>
            </a:r>
            <a:endParaRPr kumimoji="1" lang="en-US" altLang="zh-CN" dirty="0" smtClean="0"/>
          </a:p>
          <a:p>
            <a:endParaRPr kumimoji="1" lang="en-US" altLang="zh-CN" dirty="0" smtClean="0"/>
          </a:p>
          <a:p>
            <a:r>
              <a:rPr kumimoji="1" lang="zh-CN" altLang="en-US" dirty="0" smtClean="0"/>
              <a:t>单：单、自动性、顺序性</a:t>
            </a:r>
            <a:endParaRPr kumimoji="1" lang="en-US" altLang="zh-CN" dirty="0" smtClean="0"/>
          </a:p>
          <a:p>
            <a:r>
              <a:rPr kumimoji="1" lang="zh-CN" altLang="en-US" dirty="0" smtClean="0"/>
              <a:t>多：多、无序性、调度性、复杂性</a:t>
            </a:r>
            <a:endParaRPr kumimoji="1" lang="en-US" altLang="zh-CN" dirty="0" smtClean="0"/>
          </a:p>
          <a:p>
            <a:r>
              <a:rPr kumimoji="1" lang="zh-CN" altLang="en-US" dirty="0" smtClean="0"/>
              <a:t>分时：多路性、交互性、及时性、独立性</a:t>
            </a:r>
            <a:endParaRPr kumimoji="1" lang="en-US" altLang="zh-CN" dirty="0" smtClean="0"/>
          </a:p>
          <a:p>
            <a:r>
              <a:rPr kumimoji="1" lang="zh-CN" altLang="en-US" dirty="0" smtClean="0"/>
              <a:t>实时：可靠性</a:t>
            </a:r>
            <a:endParaRPr kumimoji="1" lang="en-US" altLang="zh-CN" dirty="0" smtClean="0"/>
          </a:p>
          <a:p>
            <a:endParaRPr kumimoji="1" lang="en-US" altLang="zh-CN" dirty="0" smtClean="0"/>
          </a:p>
          <a:p>
            <a:r>
              <a:rPr kumimoji="1" lang="zh-CN" altLang="en-US" dirty="0" smtClean="0"/>
              <a:t>支持多任务，，并发、共性、虚拟、异步</a:t>
            </a:r>
            <a:endParaRPr kumimoji="1" lang="en-US" altLang="zh-CN" dirty="0" smtClean="0"/>
          </a:p>
          <a:p>
            <a:endParaRPr kumimoji="1" lang="en-US" altLang="zh-CN" dirty="0" smtClean="0"/>
          </a:p>
          <a:p>
            <a:r>
              <a:rPr kumimoji="1" lang="zh-CN" altLang="en-US" dirty="0" smtClean="0"/>
              <a:t>资源的管理者：进程、内存、文件、设备</a:t>
            </a:r>
            <a:endParaRPr kumimoji="1" lang="en-US" altLang="zh-CN" dirty="0" smtClean="0"/>
          </a:p>
          <a:p>
            <a:r>
              <a:rPr kumimoji="1" lang="zh-CN" altLang="en-US" dirty="0" smtClean="0"/>
              <a:t>提供接口：命令接口、图形用户接口、程序接口（系统调用）</a:t>
            </a:r>
            <a:endParaRPr kumimoji="1" lang="en-US" altLang="zh-CN" dirty="0" smtClean="0"/>
          </a:p>
        </p:txBody>
      </p:sp>
    </p:spTree>
    <p:extLst>
      <p:ext uri="{BB962C8B-B14F-4D97-AF65-F5344CB8AC3E}">
        <p14:creationId xmlns:p14="http://schemas.microsoft.com/office/powerpoint/2010/main" val="1919604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2082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xfrm>
            <a:off x="381000" y="685800"/>
            <a:ext cx="6096000" cy="3429000"/>
          </a:xfrm>
          <a:prstGeom prst="rect">
            <a:avLst/>
          </a:prstGeom>
        </p:spPr>
        <p:txBody>
          <a:bodyPr/>
          <a:lstStyle/>
          <a:p>
            <a:endParaRPr/>
          </a:p>
        </p:txBody>
      </p:sp>
      <p:sp>
        <p:nvSpPr>
          <p:cNvPr id="112" name="Shape 11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0759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7696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89504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3375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7401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xfrm>
            <a:off x="381000" y="685800"/>
            <a:ext cx="6096000" cy="3429000"/>
          </a:xfrm>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289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2100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05726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xfrm>
            <a:off x="381000" y="685800"/>
            <a:ext cx="6096000" cy="3429000"/>
          </a:xfrm>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931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Shape 1536"/>
          <p:cNvSpPr>
            <a:spLocks noGrp="1" noRot="1" noChangeAspect="1"/>
          </p:cNvSpPr>
          <p:nvPr>
            <p:ph type="sldImg"/>
          </p:nvPr>
        </p:nvSpPr>
        <p:spPr>
          <a:xfrm>
            <a:off x="381000" y="685800"/>
            <a:ext cx="6096000" cy="3429000"/>
          </a:xfrm>
          <a:prstGeom prst="rect">
            <a:avLst/>
          </a:prstGeom>
        </p:spPr>
        <p:txBody>
          <a:bodyPr/>
          <a:lstStyle/>
          <a:p>
            <a:endParaRPr/>
          </a:p>
        </p:txBody>
      </p:sp>
      <p:sp>
        <p:nvSpPr>
          <p:cNvPr id="1537" name="Shape 15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3635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1169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xfrm>
            <a:off x="381000" y="685800"/>
            <a:ext cx="6096000" cy="3429000"/>
          </a:xfrm>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80602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00122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xfrm>
            <a:off x="381000" y="685800"/>
            <a:ext cx="6096000" cy="3429000"/>
          </a:xfrm>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88125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0483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40229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xfrm>
            <a:off x="381000" y="685800"/>
            <a:ext cx="6096000" cy="3429000"/>
          </a:xfrm>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2246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noRot="1" noChangeAspect="1"/>
          </p:cNvSpPr>
          <p:nvPr>
            <p:ph type="sldImg"/>
          </p:nvPr>
        </p:nvSpPr>
        <p:spPr>
          <a:xfrm>
            <a:off x="381000" y="685800"/>
            <a:ext cx="6096000" cy="3429000"/>
          </a:xfrm>
          <a:prstGeom prst="rect">
            <a:avLst/>
          </a:prstGeom>
        </p:spPr>
        <p:txBody>
          <a:bodyPr/>
          <a:lstStyle/>
          <a:p>
            <a:endParaRPr/>
          </a:p>
        </p:txBody>
      </p:sp>
      <p:sp>
        <p:nvSpPr>
          <p:cNvPr id="585" name="Shape 58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4957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xfrm>
            <a:off x="381000" y="685800"/>
            <a:ext cx="6096000" cy="3429000"/>
          </a:xfrm>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3672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39932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 name="Shape 15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56" name="Shape 155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0428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61597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937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a:spLocks noGrp="1" noRot="1" noChangeAspect="1"/>
          </p:cNvSpPr>
          <p:nvPr>
            <p:ph type="sldImg"/>
          </p:nvPr>
        </p:nvSpPr>
        <p:spPr>
          <a:xfrm>
            <a:off x="381000" y="685800"/>
            <a:ext cx="6096000" cy="3429000"/>
          </a:xfrm>
          <a:prstGeom prst="rect">
            <a:avLst/>
          </a:prstGeom>
        </p:spPr>
        <p:txBody>
          <a:bodyPr/>
          <a:lstStyle/>
          <a:p>
            <a:endParaRPr/>
          </a:p>
        </p:txBody>
      </p:sp>
      <p:sp>
        <p:nvSpPr>
          <p:cNvPr id="842" name="Shape 8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44203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Shape 859"/>
          <p:cNvSpPr>
            <a:spLocks noGrp="1" noRot="1" noChangeAspect="1"/>
          </p:cNvSpPr>
          <p:nvPr>
            <p:ph type="sldImg"/>
          </p:nvPr>
        </p:nvSpPr>
        <p:spPr>
          <a:xfrm>
            <a:off x="381000" y="685800"/>
            <a:ext cx="6096000" cy="3429000"/>
          </a:xfrm>
          <a:prstGeom prst="rect">
            <a:avLst/>
          </a:prstGeom>
        </p:spPr>
        <p:txBody>
          <a:bodyPr/>
          <a:lstStyle/>
          <a:p>
            <a:endParaRPr/>
          </a:p>
        </p:txBody>
      </p:sp>
      <p:sp>
        <p:nvSpPr>
          <p:cNvPr id="860" name="Shape 8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7965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Shape 876"/>
          <p:cNvSpPr>
            <a:spLocks noGrp="1" noRot="1" noChangeAspect="1"/>
          </p:cNvSpPr>
          <p:nvPr>
            <p:ph type="sldImg"/>
          </p:nvPr>
        </p:nvSpPr>
        <p:spPr>
          <a:xfrm>
            <a:off x="381000" y="685800"/>
            <a:ext cx="6096000" cy="3429000"/>
          </a:xfrm>
          <a:prstGeom prst="rect">
            <a:avLst/>
          </a:prstGeom>
        </p:spPr>
        <p:txBody>
          <a:bodyPr/>
          <a:lstStyle/>
          <a:p>
            <a:endParaRPr/>
          </a:p>
        </p:txBody>
      </p:sp>
      <p:sp>
        <p:nvSpPr>
          <p:cNvPr id="877" name="Shape 8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6352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Shape 895"/>
          <p:cNvSpPr>
            <a:spLocks noGrp="1" noRot="1" noChangeAspect="1"/>
          </p:cNvSpPr>
          <p:nvPr>
            <p:ph type="sldImg"/>
          </p:nvPr>
        </p:nvSpPr>
        <p:spPr>
          <a:xfrm>
            <a:off x="381000" y="685800"/>
            <a:ext cx="6096000" cy="3429000"/>
          </a:xfrm>
          <a:prstGeom prst="rect">
            <a:avLst/>
          </a:prstGeom>
        </p:spPr>
        <p:txBody>
          <a:bodyPr/>
          <a:lstStyle/>
          <a:p>
            <a:endParaRPr/>
          </a:p>
        </p:txBody>
      </p:sp>
      <p:sp>
        <p:nvSpPr>
          <p:cNvPr id="896" name="Shape 8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70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17" name="Shape 11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7569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149" name="Shape 11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4446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76987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Shape 1304"/>
          <p:cNvSpPr>
            <a:spLocks noGrp="1" noRot="1" noChangeAspect="1"/>
          </p:cNvSpPr>
          <p:nvPr>
            <p:ph type="sldImg"/>
          </p:nvPr>
        </p:nvSpPr>
        <p:spPr>
          <a:xfrm>
            <a:off x="381000" y="685800"/>
            <a:ext cx="6096000" cy="3429000"/>
          </a:xfrm>
          <a:prstGeom prst="rect">
            <a:avLst/>
          </a:prstGeom>
        </p:spPr>
        <p:txBody>
          <a:bodyPr/>
          <a:lstStyle/>
          <a:p>
            <a:endParaRPr/>
          </a:p>
        </p:txBody>
      </p:sp>
      <p:sp>
        <p:nvSpPr>
          <p:cNvPr id="1305" name="Shape 130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03126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Shape 1579"/>
          <p:cNvSpPr>
            <a:spLocks noGrp="1" noRot="1" noChangeAspect="1"/>
          </p:cNvSpPr>
          <p:nvPr>
            <p:ph type="sldImg"/>
          </p:nvPr>
        </p:nvSpPr>
        <p:spPr>
          <a:xfrm>
            <a:off x="381000" y="685800"/>
            <a:ext cx="6096000" cy="3429000"/>
          </a:xfrm>
          <a:prstGeom prst="rect">
            <a:avLst/>
          </a:prstGeom>
        </p:spPr>
        <p:txBody>
          <a:bodyPr/>
          <a:lstStyle/>
          <a:p>
            <a:endParaRPr/>
          </a:p>
        </p:txBody>
      </p:sp>
      <p:sp>
        <p:nvSpPr>
          <p:cNvPr id="1580" name="Shape 15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91491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Shape 1314"/>
          <p:cNvSpPr>
            <a:spLocks noGrp="1" noRot="1" noChangeAspect="1"/>
          </p:cNvSpPr>
          <p:nvPr>
            <p:ph type="sldImg"/>
          </p:nvPr>
        </p:nvSpPr>
        <p:spPr>
          <a:xfrm>
            <a:off x="381000" y="685800"/>
            <a:ext cx="6096000" cy="3429000"/>
          </a:xfrm>
          <a:prstGeom prst="rect">
            <a:avLst/>
          </a:prstGeom>
        </p:spPr>
        <p:txBody>
          <a:bodyPr/>
          <a:lstStyle/>
          <a:p>
            <a:endParaRPr/>
          </a:p>
        </p:txBody>
      </p:sp>
      <p:sp>
        <p:nvSpPr>
          <p:cNvPr id="1315" name="Shape 131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840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Shape 13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39" name="Shape 13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73627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 name="Shape 1388"/>
          <p:cNvSpPr>
            <a:spLocks noGrp="1" noRot="1" noChangeAspect="1"/>
          </p:cNvSpPr>
          <p:nvPr>
            <p:ph type="sldImg"/>
          </p:nvPr>
        </p:nvSpPr>
        <p:spPr>
          <a:xfrm>
            <a:off x="381000" y="685800"/>
            <a:ext cx="6096000" cy="3429000"/>
          </a:xfrm>
          <a:prstGeom prst="rect">
            <a:avLst/>
          </a:prstGeom>
        </p:spPr>
        <p:txBody>
          <a:bodyPr/>
          <a:lstStyle/>
          <a:p>
            <a:endParaRPr/>
          </a:p>
        </p:txBody>
      </p:sp>
      <p:sp>
        <p:nvSpPr>
          <p:cNvPr id="1389" name="Shape 13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87292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389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8" name="Shape 1608"/>
          <p:cNvSpPr>
            <a:spLocks noGrp="1" noRot="1" noChangeAspect="1"/>
          </p:cNvSpPr>
          <p:nvPr>
            <p:ph type="sldImg"/>
          </p:nvPr>
        </p:nvSpPr>
        <p:spPr>
          <a:xfrm>
            <a:off x="381000" y="685800"/>
            <a:ext cx="6096000" cy="3429000"/>
          </a:xfrm>
          <a:prstGeom prst="rect">
            <a:avLst/>
          </a:prstGeom>
        </p:spPr>
        <p:txBody>
          <a:bodyPr/>
          <a:lstStyle/>
          <a:p>
            <a:endParaRPr/>
          </a:p>
        </p:txBody>
      </p:sp>
      <p:sp>
        <p:nvSpPr>
          <p:cNvPr id="1609" name="Shape 16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707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1" name="Shape 162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2" name="Shape 162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452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 name="Shape 1635"/>
          <p:cNvSpPr>
            <a:spLocks noGrp="1" noRot="1" noChangeAspect="1"/>
          </p:cNvSpPr>
          <p:nvPr>
            <p:ph type="sldImg"/>
          </p:nvPr>
        </p:nvSpPr>
        <p:spPr>
          <a:xfrm>
            <a:off x="381000" y="685800"/>
            <a:ext cx="6096000" cy="3429000"/>
          </a:xfrm>
          <a:prstGeom prst="rect">
            <a:avLst/>
          </a:prstGeom>
        </p:spPr>
        <p:txBody>
          <a:bodyPr/>
          <a:lstStyle/>
          <a:p>
            <a:endParaRPr/>
          </a:p>
        </p:txBody>
      </p:sp>
      <p:sp>
        <p:nvSpPr>
          <p:cNvPr id="1636" name="Shape 163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9882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a:spLocks noGrp="1" noRot="1" noChangeAspect="1"/>
          </p:cNvSpPr>
          <p:nvPr>
            <p:ph type="sldImg"/>
          </p:nvPr>
        </p:nvSpPr>
        <p:spPr>
          <a:xfrm>
            <a:off x="381000" y="685800"/>
            <a:ext cx="6096000" cy="3429000"/>
          </a:xfrm>
          <a:prstGeom prst="rect">
            <a:avLst/>
          </a:prstGeom>
        </p:spPr>
        <p:txBody>
          <a:bodyPr/>
          <a:lstStyle/>
          <a:p>
            <a:endParaRPr/>
          </a:p>
        </p:txBody>
      </p:sp>
      <p:sp>
        <p:nvSpPr>
          <p:cNvPr id="1649" name="Shape 16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21173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5051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592"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593"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594"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595"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596" name="6 指令的执行"/>
          <p:cNvSpPr/>
          <p:nvPr/>
        </p:nvSpPr>
        <p:spPr>
          <a:xfrm>
            <a:off x="8129867" y="8951038"/>
            <a:ext cx="4908394"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6 指令的执行</a:t>
            </a:r>
          </a:p>
        </p:txBody>
      </p:sp>
      <p:sp>
        <p:nvSpPr>
          <p:cNvPr id="159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9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58814346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0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03" name="1510 在一个进程的工作没有全部完成之前，另一个进程就可以开始工作。把可同时执行的进程称为______进程。"/>
          <p:cNvSpPr/>
          <p:nvPr/>
        </p:nvSpPr>
        <p:spPr>
          <a:xfrm>
            <a:off x="2905096" y="5549900"/>
            <a:ext cx="18573808"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1510</a:t>
            </a:r>
            <a:br/>
            <a:r>
              <a:t>在一个进程的工作没有全部完成之前，另一个进程就可以开始工作。把可同时执行的进程称为______进程。</a:t>
            </a:r>
          </a:p>
        </p:txBody>
      </p:sp>
      <p:sp>
        <p:nvSpPr>
          <p:cNvPr id="1004" name="并发"/>
          <p:cNvSpPr/>
          <p:nvPr/>
        </p:nvSpPr>
        <p:spPr>
          <a:xfrm>
            <a:off x="9750663" y="7211872"/>
            <a:ext cx="213312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并发</a:t>
            </a:r>
          </a:p>
        </p:txBody>
      </p:sp>
      <p:sp>
        <p:nvSpPr>
          <p:cNvPr id="100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00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0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10" name="1810 进程是程序的一次执行，具有并发性、______、独立性、______和结构特征。"/>
          <p:cNvSpPr/>
          <p:nvPr/>
        </p:nvSpPr>
        <p:spPr>
          <a:xfrm>
            <a:off x="2905096" y="5549900"/>
            <a:ext cx="18573808"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br/>
            <a:r>
              <a:t>进程是程序的一次执行，具有并发性、______、独立性、______和结构特征。</a:t>
            </a:r>
          </a:p>
        </p:txBody>
      </p:sp>
      <p:sp>
        <p:nvSpPr>
          <p:cNvPr id="101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01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1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16" name="1810 进程是程序的一次执行，具有并发性、______、独立性、______和结构特征。"/>
          <p:cNvSpPr/>
          <p:nvPr/>
        </p:nvSpPr>
        <p:spPr>
          <a:xfrm>
            <a:off x="2905096" y="5549900"/>
            <a:ext cx="18573808"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br/>
            <a:r>
              <a:t>进程是程序的一次执行，具有并发性、______、独立性、______和结构特征。</a:t>
            </a:r>
          </a:p>
        </p:txBody>
      </p:sp>
      <p:sp>
        <p:nvSpPr>
          <p:cNvPr id="101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01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19" name="动态性"/>
          <p:cNvSpPr/>
          <p:nvPr/>
        </p:nvSpPr>
        <p:spPr>
          <a:xfrm>
            <a:off x="13330301" y="5953757"/>
            <a:ext cx="213312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动态性</a:t>
            </a:r>
          </a:p>
        </p:txBody>
      </p:sp>
      <p:sp>
        <p:nvSpPr>
          <p:cNvPr id="1020" name="异步性"/>
          <p:cNvSpPr/>
          <p:nvPr/>
        </p:nvSpPr>
        <p:spPr>
          <a:xfrm>
            <a:off x="18801537" y="5953757"/>
            <a:ext cx="213312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异步性</a:t>
            </a:r>
          </a:p>
        </p:txBody>
      </p:sp>
      <p:sp>
        <p:nvSpPr>
          <p:cNvPr id="9"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5" name="进程"/>
          <p:cNvSpPr/>
          <p:nvPr/>
        </p:nvSpPr>
        <p:spPr>
          <a:xfrm>
            <a:off x="1056799" y="3056827"/>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0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67"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1068"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1069" name="2. 动态性"/>
          <p:cNvSpPr/>
          <p:nvPr/>
        </p:nvSpPr>
        <p:spPr>
          <a:xfrm>
            <a:off x="787007" y="6282855"/>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1070" name="3. 独立性"/>
          <p:cNvSpPr/>
          <p:nvPr/>
        </p:nvSpPr>
        <p:spPr>
          <a:xfrm>
            <a:off x="787007" y="7551146"/>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1071" name="4. 异步性"/>
          <p:cNvSpPr/>
          <p:nvPr/>
        </p:nvSpPr>
        <p:spPr>
          <a:xfrm>
            <a:off x="767995" y="8844838"/>
            <a:ext cx="295513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4. 异步性</a:t>
            </a:r>
          </a:p>
        </p:txBody>
      </p:sp>
      <p:sp>
        <p:nvSpPr>
          <p:cNvPr id="1072" name="5. 结构特征"/>
          <p:cNvSpPr/>
          <p:nvPr/>
        </p:nvSpPr>
        <p:spPr>
          <a:xfrm>
            <a:off x="785567" y="10163929"/>
            <a:ext cx="35575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5. 结构特征</a:t>
            </a:r>
          </a:p>
        </p:txBody>
      </p:sp>
      <p:sp>
        <p:nvSpPr>
          <p:cNvPr id="1073" name="进程实体包括用户正文段、用户数据段和进程控制块"/>
          <p:cNvSpPr/>
          <p:nvPr/>
        </p:nvSpPr>
        <p:spPr>
          <a:xfrm>
            <a:off x="4692649" y="10145783"/>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进程实体包括用户</a:t>
            </a:r>
            <a:r>
              <a:rPr>
                <a:solidFill>
                  <a:schemeClr val="accent5"/>
                </a:solidFill>
              </a:rPr>
              <a:t>正文段</a:t>
            </a:r>
            <a:r>
              <a:t>、</a:t>
            </a:r>
            <a:r>
              <a:rPr>
                <a:solidFill>
                  <a:schemeClr val="accent5"/>
                </a:solidFill>
              </a:rPr>
              <a:t>用户数据段</a:t>
            </a:r>
            <a:r>
              <a:t>和</a:t>
            </a:r>
            <a:r>
              <a:rPr>
                <a:solidFill>
                  <a:schemeClr val="accent5"/>
                </a:solidFill>
              </a:rPr>
              <a:t>进程控制块</a:t>
            </a:r>
          </a:p>
        </p:txBody>
      </p:sp>
      <p:sp>
        <p:nvSpPr>
          <p:cNvPr id="107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075" name="进程的特征"/>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1076" name="进程的执行时断时续，何时执行、何时暂停都无法预知"/>
          <p:cNvSpPr/>
          <p:nvPr/>
        </p:nvSpPr>
        <p:spPr>
          <a:xfrm>
            <a:off x="4714856" y="8819438"/>
            <a:ext cx="153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进程的执行时断时续，何时执行、何时暂停都</a:t>
            </a:r>
            <a:r>
              <a:rPr>
                <a:solidFill>
                  <a:schemeClr val="accent5"/>
                </a:solidFill>
              </a:rPr>
              <a:t>无法预知</a:t>
            </a:r>
          </a:p>
        </p:txBody>
      </p:sp>
      <p:sp>
        <p:nvSpPr>
          <p:cNvPr id="1077" name="独立运行和资源调度的基本单位"/>
          <p:cNvSpPr/>
          <p:nvPr/>
        </p:nvSpPr>
        <p:spPr>
          <a:xfrm>
            <a:off x="4711434" y="7525746"/>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t>独立运行和资源调度的</a:t>
            </a:r>
            <a:r>
              <a:rPr>
                <a:solidFill>
                  <a:schemeClr val="accent5"/>
                </a:solidFill>
              </a:rPr>
              <a:t>基本单位</a:t>
            </a:r>
          </a:p>
        </p:txBody>
      </p:sp>
      <p:sp>
        <p:nvSpPr>
          <p:cNvPr id="1078"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sp>
        <p:nvSpPr>
          <p:cNvPr id="1079" name="进程是实体的执行过程"/>
          <p:cNvSpPr/>
          <p:nvPr/>
        </p:nvSpPr>
        <p:spPr>
          <a:xfrm>
            <a:off x="4713461" y="6261099"/>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进程是实体的</a:t>
            </a:r>
            <a:r>
              <a:rPr>
                <a:solidFill>
                  <a:schemeClr val="accent5"/>
                </a:solidFill>
              </a:rPr>
              <a:t>执行过程</a:t>
            </a:r>
          </a:p>
        </p:txBody>
      </p:sp>
      <p:pic>
        <p:nvPicPr>
          <p:cNvPr id="1081" name="屏幕快照 2019-03-03 下午8.01.18.png" descr="屏幕快照 2019-03-03 下午8.01.18.png"/>
          <p:cNvPicPr>
            <a:picLocks noChangeAspect="1"/>
          </p:cNvPicPr>
          <p:nvPr/>
        </p:nvPicPr>
        <p:blipFill>
          <a:blip r:embed="rId4">
            <a:extLst/>
          </a:blip>
          <a:stretch>
            <a:fillRect/>
          </a:stretch>
        </p:blipFill>
        <p:spPr>
          <a:xfrm>
            <a:off x="18597706" y="960256"/>
            <a:ext cx="4896876" cy="1546383"/>
          </a:xfrm>
          <a:prstGeom prst="rect">
            <a:avLst/>
          </a:prstGeom>
          <a:ln w="12700">
            <a:miter lim="400000"/>
          </a:ln>
        </p:spPr>
      </p:pic>
      <p:sp>
        <p:nvSpPr>
          <p:cNvPr id="20"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9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95" name="程序"/>
          <p:cNvSpPr/>
          <p:nvPr/>
        </p:nvSpPr>
        <p:spPr>
          <a:xfrm>
            <a:off x="3563338"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096" name="进程"/>
          <p:cNvSpPr/>
          <p:nvPr/>
        </p:nvSpPr>
        <p:spPr>
          <a:xfrm>
            <a:off x="17479582"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097"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1098"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1099" name="允许并发执行的程序在某个数据集合上的运行过程"/>
          <p:cNvSpPr/>
          <p:nvPr/>
        </p:nvSpPr>
        <p:spPr>
          <a:xfrm>
            <a:off x="15042585" y="748019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在某个数据集合上的</a:t>
            </a:r>
            <a:r>
              <a:rPr>
                <a:latin typeface="Lantinghei SC Demibold"/>
                <a:ea typeface="Lantinghei SC Demibold"/>
                <a:cs typeface="Lantinghei SC Demibold"/>
                <a:sym typeface="Lantinghei SC Demibold"/>
              </a:rPr>
              <a:t>运行过程</a:t>
            </a:r>
          </a:p>
        </p:txBody>
      </p:sp>
      <p:sp>
        <p:nvSpPr>
          <p:cNvPr id="110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02"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103"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3"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0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0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09"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sp>
        <p:nvSpPr>
          <p:cNvPr id="1110" name="程序"/>
          <p:cNvSpPr/>
          <p:nvPr/>
        </p:nvSpPr>
        <p:spPr>
          <a:xfrm>
            <a:off x="6678252" y="1183006"/>
            <a:ext cx="2760597"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11" name="进程"/>
          <p:cNvSpPr/>
          <p:nvPr/>
        </p:nvSpPr>
        <p:spPr>
          <a:xfrm>
            <a:off x="14945151" y="1265808"/>
            <a:ext cx="2760597" cy="127000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12" name="区别"/>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区别</a:t>
            </a:r>
          </a:p>
        </p:txBody>
      </p:sp>
      <p:sp>
        <p:nvSpPr>
          <p:cNvPr id="1113" name="静态"/>
          <p:cNvSpPr/>
          <p:nvPr/>
        </p:nvSpPr>
        <p:spPr>
          <a:xfrm>
            <a:off x="7327292"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静态</a:t>
            </a:r>
          </a:p>
        </p:txBody>
      </p:sp>
      <p:sp>
        <p:nvSpPr>
          <p:cNvPr id="1114" name="动态"/>
          <p:cNvSpPr/>
          <p:nvPr/>
        </p:nvSpPr>
        <p:spPr>
          <a:xfrm>
            <a:off x="15594190"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动态</a:t>
            </a:r>
          </a:p>
        </p:txBody>
      </p:sp>
      <p:pic>
        <p:nvPicPr>
          <p:cNvPr id="1115" name="屏幕快照 2019-03-03 下午8.02.58.png" descr="屏幕快照 2019-03-03 下午8.02.58.png"/>
          <p:cNvPicPr>
            <a:picLocks noChangeAspect="1"/>
          </p:cNvPicPr>
          <p:nvPr/>
        </p:nvPicPr>
        <p:blipFill>
          <a:blip r:embed="rId5">
            <a:extLst/>
          </a:blip>
          <a:stretch>
            <a:fillRect/>
          </a:stretch>
        </p:blipFill>
        <p:spPr>
          <a:xfrm>
            <a:off x="18611318" y="910352"/>
            <a:ext cx="5109696" cy="1541020"/>
          </a:xfrm>
          <a:prstGeom prst="rect">
            <a:avLst/>
          </a:prstGeom>
          <a:ln w="12700">
            <a:miter lim="400000"/>
          </a:ln>
        </p:spPr>
      </p:pic>
      <p:sp>
        <p:nvSpPr>
          <p:cNvPr id="13"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2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2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22"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23"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24" name="区别"/>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区别</a:t>
            </a:r>
          </a:p>
        </p:txBody>
      </p:sp>
      <p:sp>
        <p:nvSpPr>
          <p:cNvPr id="1126"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sp>
        <p:nvSpPr>
          <p:cNvPr id="1127" name="静态"/>
          <p:cNvSpPr/>
          <p:nvPr/>
        </p:nvSpPr>
        <p:spPr>
          <a:xfrm>
            <a:off x="7327292"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静态</a:t>
            </a:r>
          </a:p>
        </p:txBody>
      </p:sp>
      <p:sp>
        <p:nvSpPr>
          <p:cNvPr id="1128" name="动态"/>
          <p:cNvSpPr/>
          <p:nvPr/>
        </p:nvSpPr>
        <p:spPr>
          <a:xfrm>
            <a:off x="15594190"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动态</a:t>
            </a:r>
          </a:p>
        </p:txBody>
      </p:sp>
      <p:sp>
        <p:nvSpPr>
          <p:cNvPr id="1129" name="永久"/>
          <p:cNvSpPr/>
          <p:nvPr/>
        </p:nvSpPr>
        <p:spPr>
          <a:xfrm>
            <a:off x="7327292" y="5475886"/>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永久</a:t>
            </a:r>
          </a:p>
        </p:txBody>
      </p:sp>
      <p:sp>
        <p:nvSpPr>
          <p:cNvPr id="1130" name="暂时"/>
          <p:cNvSpPr/>
          <p:nvPr/>
        </p:nvSpPr>
        <p:spPr>
          <a:xfrm>
            <a:off x="15594189" y="5475886"/>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暂时</a:t>
            </a:r>
          </a:p>
        </p:txBody>
      </p:sp>
      <p:pic>
        <p:nvPicPr>
          <p:cNvPr id="1131"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5"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3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35" name="程序"/>
          <p:cNvSpPr/>
          <p:nvPr/>
        </p:nvSpPr>
        <p:spPr>
          <a:xfrm>
            <a:off x="6678252" y="11830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36" name="进程"/>
          <p:cNvSpPr/>
          <p:nvPr/>
        </p:nvSpPr>
        <p:spPr>
          <a:xfrm>
            <a:off x="14945151" y="1265808"/>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37" name="区别"/>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区别</a:t>
            </a:r>
          </a:p>
        </p:txBody>
      </p:sp>
      <p:sp>
        <p:nvSpPr>
          <p:cNvPr id="1138" name="静态"/>
          <p:cNvSpPr/>
          <p:nvPr/>
        </p:nvSpPr>
        <p:spPr>
          <a:xfrm>
            <a:off x="7327292"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静态</a:t>
            </a:r>
          </a:p>
        </p:txBody>
      </p:sp>
      <p:sp>
        <p:nvSpPr>
          <p:cNvPr id="1139" name="动态"/>
          <p:cNvSpPr/>
          <p:nvPr/>
        </p:nvSpPr>
        <p:spPr>
          <a:xfrm>
            <a:off x="15594190" y="3488923"/>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动态</a:t>
            </a:r>
          </a:p>
        </p:txBody>
      </p:sp>
      <p:sp>
        <p:nvSpPr>
          <p:cNvPr id="1140" name="永久"/>
          <p:cNvSpPr/>
          <p:nvPr/>
        </p:nvSpPr>
        <p:spPr>
          <a:xfrm>
            <a:off x="7327292" y="5475886"/>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永久</a:t>
            </a:r>
          </a:p>
        </p:txBody>
      </p:sp>
      <p:sp>
        <p:nvSpPr>
          <p:cNvPr id="1141" name="暂时"/>
          <p:cNvSpPr/>
          <p:nvPr/>
        </p:nvSpPr>
        <p:spPr>
          <a:xfrm>
            <a:off x="15594189" y="5475886"/>
            <a:ext cx="13462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暂时</a:t>
            </a:r>
          </a:p>
        </p:txBody>
      </p:sp>
      <p:sp>
        <p:nvSpPr>
          <p:cNvPr id="1142" name="指令的集合"/>
          <p:cNvSpPr/>
          <p:nvPr/>
        </p:nvSpPr>
        <p:spPr>
          <a:xfrm>
            <a:off x="6471050" y="8718605"/>
            <a:ext cx="3175001" cy="952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指令的集合</a:t>
            </a:r>
          </a:p>
        </p:txBody>
      </p:sp>
      <p:sp>
        <p:nvSpPr>
          <p:cNvPr id="1143" name="包括正文段…"/>
          <p:cNvSpPr/>
          <p:nvPr/>
        </p:nvSpPr>
        <p:spPr>
          <a:xfrm>
            <a:off x="14653414" y="7880405"/>
            <a:ext cx="3344069" cy="2628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solidFill>
                  <a:schemeClr val="accent5"/>
                </a:solidFill>
                <a:latin typeface="Lantinghei SC Demibold"/>
                <a:ea typeface="Lantinghei SC Demibold"/>
                <a:cs typeface="Lantinghei SC Demibold"/>
                <a:sym typeface="Lantinghei SC Demibold"/>
              </a:defRPr>
            </a:pPr>
            <a:r>
              <a:t>包括正文段</a:t>
            </a:r>
          </a:p>
          <a:p>
            <a:pPr>
              <a:defRPr sz="4800">
                <a:solidFill>
                  <a:schemeClr val="accent5"/>
                </a:solidFill>
                <a:latin typeface="Lantinghei SC Demibold"/>
                <a:ea typeface="Lantinghei SC Demibold"/>
                <a:cs typeface="Lantinghei SC Demibold"/>
                <a:sym typeface="Lantinghei SC Demibold"/>
              </a:defRPr>
            </a:pPr>
            <a:r>
              <a:t>用户数据段</a:t>
            </a:r>
          </a:p>
          <a:p>
            <a:pPr>
              <a:defRPr sz="4800">
                <a:solidFill>
                  <a:schemeClr val="accent5"/>
                </a:solidFill>
                <a:latin typeface="Lantinghei SC Demibold"/>
                <a:ea typeface="Lantinghei SC Demibold"/>
                <a:cs typeface="Lantinghei SC Demibold"/>
                <a:sym typeface="Lantinghei SC Demibold"/>
              </a:defRPr>
            </a:pPr>
            <a:r>
              <a:t>进程控制块</a:t>
            </a:r>
          </a:p>
        </p:txBody>
      </p:sp>
      <p:sp>
        <p:nvSpPr>
          <p:cNvPr id="114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46" name="进程和程序的比较"/>
          <p:cNvSpPr/>
          <p:nvPr/>
        </p:nvSpPr>
        <p:spPr>
          <a:xfrm>
            <a:off x="435982" y="910069"/>
            <a:ext cx="5677765"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147" name="屏幕快照 2019-03-03 下午8.02.58.png" descr="屏幕快照 2019-03-03 下午8.02.58.png"/>
          <p:cNvPicPr>
            <a:picLocks noChangeAspect="1"/>
          </p:cNvPicPr>
          <p:nvPr/>
        </p:nvPicPr>
        <p:blipFill>
          <a:blip r:embed="rId5">
            <a:extLst/>
          </a:blip>
          <a:stretch>
            <a:fillRect/>
          </a:stretch>
        </p:blipFill>
        <p:spPr>
          <a:xfrm>
            <a:off x="18611318" y="910352"/>
            <a:ext cx="5109696" cy="1541020"/>
          </a:xfrm>
          <a:prstGeom prst="rect">
            <a:avLst/>
          </a:prstGeom>
          <a:ln w="12700">
            <a:miter lim="400000"/>
          </a:ln>
        </p:spPr>
      </p:pic>
      <p:sp>
        <p:nvSpPr>
          <p:cNvPr id="1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2"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5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5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55" name="关于进程和程序的说法正确的是（  ）…"/>
          <p:cNvSpPr/>
          <p:nvPr/>
        </p:nvSpPr>
        <p:spPr>
          <a:xfrm>
            <a:off x="5239208" y="4292600"/>
            <a:ext cx="1390558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关于进程和程序的说法正确的是（  ）</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进程是动态的、永久的，程序是静态的、暂时的</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进程是静态的、永久的，程序是动态的、暂时的</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进程是动态的、暂时的，程序是静态的、永久的</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进程是静态的、暂时的，程序是动态的、永久的</a:t>
            </a:r>
          </a:p>
        </p:txBody>
      </p:sp>
      <p:sp>
        <p:nvSpPr>
          <p:cNvPr id="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8"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5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61" name="关于进程和程序的说法正确的是（C）…"/>
          <p:cNvSpPr/>
          <p:nvPr/>
        </p:nvSpPr>
        <p:spPr>
          <a:xfrm>
            <a:off x="5239208" y="4292600"/>
            <a:ext cx="1390558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关于进程和程序的说法正确的是（</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进程是动态的、永久的，程序是静态的、暂时的</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进程是静态的、永久的，程序是动态的、暂时的</a:t>
            </a:r>
          </a:p>
          <a:p>
            <a:pPr marL="820615" indent="-820615" algn="l">
              <a:buSzPct val="100000"/>
              <a:buAutoNum type="alphaUcPeriod"/>
              <a:defRPr sz="4800">
                <a:solidFill>
                  <a:schemeClr val="accent5"/>
                </a:solidFill>
                <a:latin typeface="Lantinghei SC Extralight"/>
                <a:ea typeface="Lantinghei SC Extralight"/>
                <a:cs typeface="Lantinghei SC Extralight"/>
                <a:sym typeface="Lantinghei SC Extralight"/>
              </a:defRPr>
            </a:pPr>
            <a:r>
              <a:t>进程是动态的、暂时的，程序是静态的、永久的</a:t>
            </a:r>
          </a:p>
          <a:p>
            <a:pPr marL="820615" indent="-820615" algn="l">
              <a:buSzPct val="100000"/>
              <a:buAutoNum type="alphaUcPeriod"/>
              <a:defRPr sz="4800">
                <a:latin typeface="Lantinghei SC Extralight"/>
                <a:ea typeface="Lantinghei SC Extralight"/>
                <a:cs typeface="Lantinghei SC Extralight"/>
                <a:sym typeface="Lantinghei SC Extralight"/>
              </a:defRPr>
            </a:pPr>
            <a:r>
              <a:t>进程是静态的、暂时的，程序是动态的、永久的</a:t>
            </a:r>
          </a:p>
        </p:txBody>
      </p:sp>
      <p:sp>
        <p:nvSpPr>
          <p:cNvPr id="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第六节 指令的执行"/>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指令的执行</a:t>
            </a:r>
          </a:p>
        </p:txBody>
      </p:sp>
      <p:sp>
        <p:nvSpPr>
          <p:cNvPr id="160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02"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
        <p:nvSpPr>
          <p:cNvPr id="1603" name="指令的执行"/>
          <p:cNvSpPr/>
          <p:nvPr/>
        </p:nvSpPr>
        <p:spPr>
          <a:xfrm>
            <a:off x="435982" y="910069"/>
            <a:ext cx="36802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指令的执行</a:t>
            </a:r>
          </a:p>
        </p:txBody>
      </p:sp>
      <p:sp>
        <p:nvSpPr>
          <p:cNvPr id="1604" name="选择题"/>
          <p:cNvSpPr/>
          <p:nvPr/>
        </p:nvSpPr>
        <p:spPr>
          <a:xfrm>
            <a:off x="4610822"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605" name="填空题"/>
          <p:cNvSpPr/>
          <p:nvPr/>
        </p:nvSpPr>
        <p:spPr>
          <a:xfrm>
            <a:off x="6268308"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606" name="程序是指令的集合，程序的执行就是按照某种控制流执行指令的过程。"/>
          <p:cNvSpPr/>
          <p:nvPr/>
        </p:nvSpPr>
        <p:spPr>
          <a:xfrm>
            <a:off x="806943" y="2773282"/>
            <a:ext cx="180975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rPr>
                <a:solidFill>
                  <a:schemeClr val="accent5"/>
                </a:solidFill>
              </a:rPr>
              <a:t>程序是指令的集合</a:t>
            </a:r>
            <a:r>
              <a:t>，程序的执行就是按照某种控制流执行指令的过程。</a:t>
            </a:r>
          </a:p>
        </p:txBody>
      </p:sp>
      <p:pic>
        <p:nvPicPr>
          <p:cNvPr id="1607" name="屏幕快照 2019-02-27 下午2.58.58.png" descr="屏幕快照 2019-02-27 下午2.58.58.png"/>
          <p:cNvPicPr>
            <a:picLocks noChangeAspect="1"/>
          </p:cNvPicPr>
          <p:nvPr/>
        </p:nvPicPr>
        <p:blipFill>
          <a:blip r:embed="rId4">
            <a:extLst/>
          </a:blip>
          <a:stretch>
            <a:fillRect/>
          </a:stretch>
        </p:blipFill>
        <p:spPr>
          <a:xfrm>
            <a:off x="19232505" y="956655"/>
            <a:ext cx="4651842" cy="1042941"/>
          </a:xfrm>
          <a:prstGeom prst="rect">
            <a:avLst/>
          </a:prstGeom>
          <a:ln w="12700">
            <a:miter lim="400000"/>
          </a:ln>
        </p:spPr>
      </p:pic>
    </p:spTree>
    <p:extLst>
      <p:ext uri="{BB962C8B-B14F-4D97-AF65-F5344CB8AC3E}">
        <p14:creationId xmlns:p14="http://schemas.microsoft.com/office/powerpoint/2010/main" val="853034920"/>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6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66"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67"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68"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170"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171"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1"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75" name="进程是程序的的一次执行"/>
          <p:cNvSpPr/>
          <p:nvPr/>
        </p:nvSpPr>
        <p:spPr>
          <a:xfrm>
            <a:off x="9001068" y="4428162"/>
            <a:ext cx="6819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rPr>
                <a:solidFill>
                  <a:schemeClr val="accent5"/>
                </a:solidFill>
                <a:latin typeface="Lantinghei SC Demibold"/>
                <a:ea typeface="Lantinghei SC Demibold"/>
                <a:cs typeface="Lantinghei SC Demibold"/>
                <a:sym typeface="Lantinghei SC Demibold"/>
              </a:rPr>
              <a:t>进程</a:t>
            </a:r>
            <a:r>
              <a:t>是</a:t>
            </a:r>
            <a:r>
              <a:rPr>
                <a:solidFill>
                  <a:schemeClr val="accent5"/>
                </a:solidFill>
                <a:latin typeface="Lantinghei SC Demibold"/>
                <a:ea typeface="Lantinghei SC Demibold"/>
                <a:cs typeface="Lantinghei SC Demibold"/>
                <a:sym typeface="Lantinghei SC Demibold"/>
              </a:rPr>
              <a:t>程序</a:t>
            </a:r>
            <a:r>
              <a:t>的的一次执行</a:t>
            </a:r>
          </a:p>
        </p:txBody>
      </p:sp>
      <p:sp>
        <p:nvSpPr>
          <p:cNvPr id="1176" name="一个程序可以对应多个进程"/>
          <p:cNvSpPr/>
          <p:nvPr/>
        </p:nvSpPr>
        <p:spPr>
          <a:xfrm>
            <a:off x="8696268" y="6282855"/>
            <a:ext cx="74295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一个</a:t>
            </a:r>
            <a:r>
              <a:rPr>
                <a:solidFill>
                  <a:schemeClr val="accent5"/>
                </a:solidFill>
                <a:latin typeface="Lantinghei SC Demibold"/>
                <a:ea typeface="Lantinghei SC Demibold"/>
                <a:cs typeface="Lantinghei SC Demibold"/>
                <a:sym typeface="Lantinghei SC Demibold"/>
              </a:rPr>
              <a:t>程序</a:t>
            </a:r>
            <a:r>
              <a:t>可以对应多个</a:t>
            </a:r>
            <a:r>
              <a:rPr>
                <a:solidFill>
                  <a:schemeClr val="accent5"/>
                </a:solidFill>
                <a:latin typeface="Lantinghei SC Demibold"/>
                <a:ea typeface="Lantinghei SC Demibold"/>
                <a:cs typeface="Lantinghei SC Demibold"/>
                <a:sym typeface="Lantinghei SC Demibold"/>
              </a:rPr>
              <a:t>进程</a:t>
            </a:r>
          </a:p>
        </p:txBody>
      </p:sp>
      <p:sp>
        <p:nvSpPr>
          <p:cNvPr id="1177" name="同一个程序可以在不同的数据集合上运行，构成不同的进程"/>
          <p:cNvSpPr/>
          <p:nvPr/>
        </p:nvSpPr>
        <p:spPr>
          <a:xfrm>
            <a:off x="4891439" y="8137547"/>
            <a:ext cx="1596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同一个</a:t>
            </a:r>
            <a:r>
              <a:rPr>
                <a:solidFill>
                  <a:schemeClr val="accent5"/>
                </a:solidFill>
                <a:latin typeface="Lantinghei SC Demibold"/>
                <a:ea typeface="Lantinghei SC Demibold"/>
                <a:cs typeface="Lantinghei SC Demibold"/>
                <a:sym typeface="Lantinghei SC Demibold"/>
              </a:rPr>
              <a:t>程序</a:t>
            </a:r>
            <a:r>
              <a:t>可以在不同的数据集合上运行，构成不同的</a:t>
            </a:r>
            <a:r>
              <a:rPr>
                <a:solidFill>
                  <a:schemeClr val="accent5"/>
                </a:solidFill>
                <a:latin typeface="Lantinghei SC Demibold"/>
                <a:ea typeface="Lantinghei SC Demibold"/>
                <a:cs typeface="Lantinghei SC Demibold"/>
                <a:sym typeface="Lantinghei SC Demibold"/>
              </a:rPr>
              <a:t>进程</a:t>
            </a:r>
          </a:p>
        </p:txBody>
      </p:sp>
      <p:sp>
        <p:nvSpPr>
          <p:cNvPr id="117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79"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80"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81"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183"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184"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4"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188" name="女科学家👩🔬做蛋糕🍰"/>
          <p:cNvSpPr/>
          <p:nvPr/>
        </p:nvSpPr>
        <p:spPr>
          <a:xfrm>
            <a:off x="6648450" y="3522767"/>
            <a:ext cx="110871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Extralight"/>
                <a:ea typeface="Lantinghei SC Extralight"/>
                <a:cs typeface="Lantinghei SC Extralight"/>
                <a:sym typeface="Lantinghei SC Extralight"/>
              </a:defRPr>
            </a:lvl1pPr>
          </a:lstStyle>
          <a:p>
            <a:r>
              <a:t>女科学家👩‍🔬做蛋糕🍰</a:t>
            </a:r>
          </a:p>
        </p:txBody>
      </p:sp>
      <p:sp>
        <p:nvSpPr>
          <p:cNvPr id="1189" name="食谱"/>
          <p:cNvSpPr/>
          <p:nvPr/>
        </p:nvSpPr>
        <p:spPr>
          <a:xfrm>
            <a:off x="9257196"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食谱</a:t>
            </a:r>
          </a:p>
        </p:txBody>
      </p:sp>
      <p:sp>
        <p:nvSpPr>
          <p:cNvPr id="1190" name="科学家"/>
          <p:cNvSpPr/>
          <p:nvPr/>
        </p:nvSpPr>
        <p:spPr>
          <a:xfrm>
            <a:off x="8939696" y="7601222"/>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科学家</a:t>
            </a:r>
          </a:p>
        </p:txBody>
      </p:sp>
      <p:sp>
        <p:nvSpPr>
          <p:cNvPr id="1191" name="原料"/>
          <p:cNvSpPr/>
          <p:nvPr/>
        </p:nvSpPr>
        <p:spPr>
          <a:xfrm>
            <a:off x="9257196" y="91396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原料</a:t>
            </a:r>
          </a:p>
        </p:txBody>
      </p:sp>
      <p:sp>
        <p:nvSpPr>
          <p:cNvPr id="1192" name="过程"/>
          <p:cNvSpPr/>
          <p:nvPr/>
        </p:nvSpPr>
        <p:spPr>
          <a:xfrm>
            <a:off x="9257196"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过程</a:t>
            </a:r>
          </a:p>
        </p:txBody>
      </p:sp>
      <p:sp>
        <p:nvSpPr>
          <p:cNvPr id="119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194"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195"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196"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198"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199"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6"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0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03" name="女科学家👩🔬做蛋糕🍰"/>
          <p:cNvSpPr/>
          <p:nvPr/>
        </p:nvSpPr>
        <p:spPr>
          <a:xfrm>
            <a:off x="6648450" y="3522767"/>
            <a:ext cx="110871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Extralight"/>
                <a:ea typeface="Lantinghei SC Extralight"/>
                <a:cs typeface="Lantinghei SC Extralight"/>
                <a:sym typeface="Lantinghei SC Extralight"/>
              </a:defRPr>
            </a:lvl1pPr>
          </a:lstStyle>
          <a:p>
            <a:r>
              <a:t>女科学家👩‍🔬做蛋糕🍰</a:t>
            </a:r>
          </a:p>
        </p:txBody>
      </p:sp>
      <p:sp>
        <p:nvSpPr>
          <p:cNvPr id="1204" name="食谱"/>
          <p:cNvSpPr/>
          <p:nvPr/>
        </p:nvSpPr>
        <p:spPr>
          <a:xfrm>
            <a:off x="9257196"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食谱</a:t>
            </a:r>
          </a:p>
        </p:txBody>
      </p:sp>
      <p:sp>
        <p:nvSpPr>
          <p:cNvPr id="1205" name="科学家"/>
          <p:cNvSpPr/>
          <p:nvPr/>
        </p:nvSpPr>
        <p:spPr>
          <a:xfrm>
            <a:off x="8939696" y="7601222"/>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科学家</a:t>
            </a:r>
          </a:p>
        </p:txBody>
      </p:sp>
      <p:sp>
        <p:nvSpPr>
          <p:cNvPr id="1206" name="原料"/>
          <p:cNvSpPr/>
          <p:nvPr/>
        </p:nvSpPr>
        <p:spPr>
          <a:xfrm>
            <a:off x="9257196" y="91396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原料</a:t>
            </a:r>
          </a:p>
        </p:txBody>
      </p:sp>
      <p:sp>
        <p:nvSpPr>
          <p:cNvPr id="1207" name="过程"/>
          <p:cNvSpPr/>
          <p:nvPr/>
        </p:nvSpPr>
        <p:spPr>
          <a:xfrm>
            <a:off x="9257196"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过程</a:t>
            </a:r>
          </a:p>
        </p:txBody>
      </p:sp>
      <p:sp>
        <p:nvSpPr>
          <p:cNvPr id="1208" name="程序"/>
          <p:cNvSpPr/>
          <p:nvPr/>
        </p:nvSpPr>
        <p:spPr>
          <a:xfrm>
            <a:off x="13107502"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a:t>
            </a:r>
          </a:p>
        </p:txBody>
      </p:sp>
      <p:sp>
        <p:nvSpPr>
          <p:cNvPr id="120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10"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11"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12"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214"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215"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1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19" name="女科学家👩🔬做蛋糕🍰"/>
          <p:cNvSpPr/>
          <p:nvPr/>
        </p:nvSpPr>
        <p:spPr>
          <a:xfrm>
            <a:off x="6648450" y="3522767"/>
            <a:ext cx="110871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Extralight"/>
                <a:ea typeface="Lantinghei SC Extralight"/>
                <a:cs typeface="Lantinghei SC Extralight"/>
                <a:sym typeface="Lantinghei SC Extralight"/>
              </a:defRPr>
            </a:lvl1pPr>
          </a:lstStyle>
          <a:p>
            <a:r>
              <a:t>女科学家👩‍🔬做蛋糕🍰</a:t>
            </a:r>
          </a:p>
        </p:txBody>
      </p:sp>
      <p:sp>
        <p:nvSpPr>
          <p:cNvPr id="1220" name="食谱"/>
          <p:cNvSpPr/>
          <p:nvPr/>
        </p:nvSpPr>
        <p:spPr>
          <a:xfrm>
            <a:off x="9257196"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食谱</a:t>
            </a:r>
          </a:p>
        </p:txBody>
      </p:sp>
      <p:sp>
        <p:nvSpPr>
          <p:cNvPr id="1221" name="科学家"/>
          <p:cNvSpPr/>
          <p:nvPr/>
        </p:nvSpPr>
        <p:spPr>
          <a:xfrm>
            <a:off x="8939696" y="7601222"/>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科学家</a:t>
            </a:r>
          </a:p>
        </p:txBody>
      </p:sp>
      <p:sp>
        <p:nvSpPr>
          <p:cNvPr id="1222" name="原料"/>
          <p:cNvSpPr/>
          <p:nvPr/>
        </p:nvSpPr>
        <p:spPr>
          <a:xfrm>
            <a:off x="9257196" y="91396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原料</a:t>
            </a:r>
          </a:p>
        </p:txBody>
      </p:sp>
      <p:sp>
        <p:nvSpPr>
          <p:cNvPr id="1223" name="过程"/>
          <p:cNvSpPr/>
          <p:nvPr/>
        </p:nvSpPr>
        <p:spPr>
          <a:xfrm>
            <a:off x="9257196"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过程</a:t>
            </a:r>
          </a:p>
        </p:txBody>
      </p:sp>
      <p:sp>
        <p:nvSpPr>
          <p:cNvPr id="1224" name="程序"/>
          <p:cNvSpPr/>
          <p:nvPr/>
        </p:nvSpPr>
        <p:spPr>
          <a:xfrm>
            <a:off x="13107502"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a:t>
            </a:r>
          </a:p>
        </p:txBody>
      </p:sp>
      <p:sp>
        <p:nvSpPr>
          <p:cNvPr id="1225" name="中央处理器"/>
          <p:cNvSpPr/>
          <p:nvPr/>
        </p:nvSpPr>
        <p:spPr>
          <a:xfrm>
            <a:off x="12155002" y="760122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中央处理器</a:t>
            </a:r>
          </a:p>
        </p:txBody>
      </p:sp>
      <p:sp>
        <p:nvSpPr>
          <p:cNvPr id="122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27"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28"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29"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231"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232"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8"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3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36" name="女科学家👩🔬做蛋糕🍰"/>
          <p:cNvSpPr/>
          <p:nvPr/>
        </p:nvSpPr>
        <p:spPr>
          <a:xfrm>
            <a:off x="6648450" y="3522767"/>
            <a:ext cx="110871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Extralight"/>
                <a:ea typeface="Lantinghei SC Extralight"/>
                <a:cs typeface="Lantinghei SC Extralight"/>
                <a:sym typeface="Lantinghei SC Extralight"/>
              </a:defRPr>
            </a:lvl1pPr>
          </a:lstStyle>
          <a:p>
            <a:r>
              <a:t>女科学家👩‍🔬做蛋糕🍰</a:t>
            </a:r>
          </a:p>
        </p:txBody>
      </p:sp>
      <p:sp>
        <p:nvSpPr>
          <p:cNvPr id="1237" name="食谱"/>
          <p:cNvSpPr/>
          <p:nvPr/>
        </p:nvSpPr>
        <p:spPr>
          <a:xfrm>
            <a:off x="9257196"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食谱</a:t>
            </a:r>
          </a:p>
        </p:txBody>
      </p:sp>
      <p:sp>
        <p:nvSpPr>
          <p:cNvPr id="1238" name="科学家"/>
          <p:cNvSpPr/>
          <p:nvPr/>
        </p:nvSpPr>
        <p:spPr>
          <a:xfrm>
            <a:off x="8939696" y="7601222"/>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科学家</a:t>
            </a:r>
          </a:p>
        </p:txBody>
      </p:sp>
      <p:sp>
        <p:nvSpPr>
          <p:cNvPr id="1239" name="原料"/>
          <p:cNvSpPr/>
          <p:nvPr/>
        </p:nvSpPr>
        <p:spPr>
          <a:xfrm>
            <a:off x="9257196" y="91396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原料</a:t>
            </a:r>
          </a:p>
        </p:txBody>
      </p:sp>
      <p:sp>
        <p:nvSpPr>
          <p:cNvPr id="1240" name="过程"/>
          <p:cNvSpPr/>
          <p:nvPr/>
        </p:nvSpPr>
        <p:spPr>
          <a:xfrm>
            <a:off x="9257196"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过程</a:t>
            </a:r>
          </a:p>
        </p:txBody>
      </p:sp>
      <p:sp>
        <p:nvSpPr>
          <p:cNvPr id="1241" name="程序"/>
          <p:cNvSpPr/>
          <p:nvPr/>
        </p:nvSpPr>
        <p:spPr>
          <a:xfrm>
            <a:off x="13107502"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a:t>
            </a:r>
          </a:p>
        </p:txBody>
      </p:sp>
      <p:sp>
        <p:nvSpPr>
          <p:cNvPr id="1242" name="中央处理器"/>
          <p:cNvSpPr/>
          <p:nvPr/>
        </p:nvSpPr>
        <p:spPr>
          <a:xfrm>
            <a:off x="12155002" y="760122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中央处理器</a:t>
            </a:r>
          </a:p>
        </p:txBody>
      </p:sp>
      <p:sp>
        <p:nvSpPr>
          <p:cNvPr id="1243" name="输入数据"/>
          <p:cNvSpPr/>
          <p:nvPr/>
        </p:nvSpPr>
        <p:spPr>
          <a:xfrm>
            <a:off x="12472502" y="91396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输入数据</a:t>
            </a:r>
          </a:p>
        </p:txBody>
      </p:sp>
      <p:sp>
        <p:nvSpPr>
          <p:cNvPr id="124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45"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46"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47"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249"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250"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19"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54" name="女科学家👩🔬做蛋糕🍰"/>
          <p:cNvSpPr/>
          <p:nvPr/>
        </p:nvSpPr>
        <p:spPr>
          <a:xfrm>
            <a:off x="6648450" y="3522767"/>
            <a:ext cx="110871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Extralight"/>
                <a:ea typeface="Lantinghei SC Extralight"/>
                <a:cs typeface="Lantinghei SC Extralight"/>
                <a:sym typeface="Lantinghei SC Extralight"/>
              </a:defRPr>
            </a:lvl1pPr>
          </a:lstStyle>
          <a:p>
            <a:r>
              <a:t>女科学家👩‍🔬做蛋糕🍰</a:t>
            </a:r>
          </a:p>
        </p:txBody>
      </p:sp>
      <p:sp>
        <p:nvSpPr>
          <p:cNvPr id="1255" name="食谱"/>
          <p:cNvSpPr/>
          <p:nvPr/>
        </p:nvSpPr>
        <p:spPr>
          <a:xfrm>
            <a:off x="9257196"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食谱</a:t>
            </a:r>
          </a:p>
        </p:txBody>
      </p:sp>
      <p:sp>
        <p:nvSpPr>
          <p:cNvPr id="1256" name="科学家"/>
          <p:cNvSpPr/>
          <p:nvPr/>
        </p:nvSpPr>
        <p:spPr>
          <a:xfrm>
            <a:off x="8939696" y="7601222"/>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科学家</a:t>
            </a:r>
          </a:p>
        </p:txBody>
      </p:sp>
      <p:sp>
        <p:nvSpPr>
          <p:cNvPr id="1257" name="原料"/>
          <p:cNvSpPr/>
          <p:nvPr/>
        </p:nvSpPr>
        <p:spPr>
          <a:xfrm>
            <a:off x="9257196" y="913967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原料</a:t>
            </a:r>
          </a:p>
        </p:txBody>
      </p:sp>
      <p:sp>
        <p:nvSpPr>
          <p:cNvPr id="1258" name="过程"/>
          <p:cNvSpPr/>
          <p:nvPr/>
        </p:nvSpPr>
        <p:spPr>
          <a:xfrm>
            <a:off x="9257196"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过程</a:t>
            </a:r>
          </a:p>
        </p:txBody>
      </p:sp>
      <p:sp>
        <p:nvSpPr>
          <p:cNvPr id="1259" name="程序"/>
          <p:cNvSpPr/>
          <p:nvPr/>
        </p:nvSpPr>
        <p:spPr>
          <a:xfrm>
            <a:off x="13107502" y="6104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a:t>
            </a:r>
          </a:p>
        </p:txBody>
      </p:sp>
      <p:sp>
        <p:nvSpPr>
          <p:cNvPr id="1260" name="中央处理器"/>
          <p:cNvSpPr/>
          <p:nvPr/>
        </p:nvSpPr>
        <p:spPr>
          <a:xfrm>
            <a:off x="12155002" y="760122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中央处理器</a:t>
            </a:r>
          </a:p>
        </p:txBody>
      </p:sp>
      <p:sp>
        <p:nvSpPr>
          <p:cNvPr id="1261" name="输入数据"/>
          <p:cNvSpPr/>
          <p:nvPr/>
        </p:nvSpPr>
        <p:spPr>
          <a:xfrm>
            <a:off x="12472502" y="913967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输入数据</a:t>
            </a:r>
          </a:p>
        </p:txBody>
      </p:sp>
      <p:sp>
        <p:nvSpPr>
          <p:cNvPr id="1262" name="进程"/>
          <p:cNvSpPr/>
          <p:nvPr/>
        </p:nvSpPr>
        <p:spPr>
          <a:xfrm>
            <a:off x="13107502" y="1067812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a:t>
            </a:r>
          </a:p>
        </p:txBody>
      </p:sp>
      <p:sp>
        <p:nvSpPr>
          <p:cNvPr id="126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64" name="程序"/>
          <p:cNvSpPr/>
          <p:nvPr/>
        </p:nvSpPr>
        <p:spPr>
          <a:xfrm>
            <a:off x="6678252" y="11830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1265" name="进程"/>
          <p:cNvSpPr/>
          <p:nvPr/>
        </p:nvSpPr>
        <p:spPr>
          <a:xfrm>
            <a:off x="14945151" y="1265808"/>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1266" name="联系"/>
          <p:cNvSpPr/>
          <p:nvPr/>
        </p:nvSpPr>
        <p:spPr>
          <a:xfrm>
            <a:off x="10915650" y="940642"/>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solidFill>
                  <a:schemeClr val="accent5"/>
                </a:solidFill>
                <a:latin typeface="Lantinghei SC Demibold"/>
                <a:ea typeface="Lantinghei SC Demibold"/>
                <a:cs typeface="Lantinghei SC Demibold"/>
                <a:sym typeface="Lantinghei SC Demibold"/>
              </a:defRPr>
            </a:lvl1pPr>
          </a:lstStyle>
          <a:p>
            <a:r>
              <a:t>联系</a:t>
            </a:r>
          </a:p>
        </p:txBody>
      </p:sp>
      <p:sp>
        <p:nvSpPr>
          <p:cNvPr id="1268" name="进程和程序的比较"/>
          <p:cNvSpPr/>
          <p:nvPr/>
        </p:nvSpPr>
        <p:spPr>
          <a:xfrm>
            <a:off x="435982" y="910069"/>
            <a:ext cx="5677765"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进程和程序的比较</a:t>
            </a:r>
          </a:p>
        </p:txBody>
      </p:sp>
      <p:pic>
        <p:nvPicPr>
          <p:cNvPr id="1269" name="屏幕快照 2019-03-03 下午8.02.58.png" descr="屏幕快照 2019-03-03 下午8.02.58.png"/>
          <p:cNvPicPr>
            <a:picLocks noChangeAspect="1"/>
          </p:cNvPicPr>
          <p:nvPr/>
        </p:nvPicPr>
        <p:blipFill>
          <a:blip r:embed="rId4">
            <a:extLst/>
          </a:blip>
          <a:stretch>
            <a:fillRect/>
          </a:stretch>
        </p:blipFill>
        <p:spPr>
          <a:xfrm>
            <a:off x="18611318" y="910352"/>
            <a:ext cx="5109696" cy="1541020"/>
          </a:xfrm>
          <a:prstGeom prst="rect">
            <a:avLst/>
          </a:prstGeom>
          <a:ln w="12700">
            <a:miter lim="400000"/>
          </a:ln>
        </p:spPr>
      </p:pic>
      <p:sp>
        <p:nvSpPr>
          <p:cNvPr id="20"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72"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27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7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75" name="关于进程与程序，说法错误的是（ ）…"/>
          <p:cNvSpPr/>
          <p:nvPr/>
        </p:nvSpPr>
        <p:spPr>
          <a:xfrm>
            <a:off x="5239208" y="4292600"/>
            <a:ext cx="1574244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关于进程与程序，说法错误的是（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进程是动态的，程序是静态的</a:t>
            </a:r>
          </a:p>
          <a:p>
            <a:pPr algn="l">
              <a:defRPr sz="4800">
                <a:latin typeface="Lantinghei SC Extralight"/>
                <a:ea typeface="Lantinghei SC Extralight"/>
                <a:cs typeface="Lantinghei SC Extralight"/>
                <a:sym typeface="Lantinghei SC Extralight"/>
              </a:defRPr>
            </a:pPr>
            <a:r>
              <a:t>B. 进程是程序的一次执行</a:t>
            </a:r>
          </a:p>
          <a:p>
            <a:pPr algn="l">
              <a:defRPr sz="4800">
                <a:latin typeface="Lantinghei SC Extralight"/>
                <a:ea typeface="Lantinghei SC Extralight"/>
                <a:cs typeface="Lantinghei SC Extralight"/>
                <a:sym typeface="Lantinghei SC Extralight"/>
              </a:defRPr>
            </a:pPr>
            <a:r>
              <a:t>C. 同一个程序在不同的数据集合上运行，构成相同的进程</a:t>
            </a:r>
          </a:p>
          <a:p>
            <a:pPr algn="l">
              <a:defRPr sz="4800">
                <a:latin typeface="Lantinghei SC Extralight"/>
                <a:ea typeface="Lantinghei SC Extralight"/>
                <a:cs typeface="Lantinghei SC Extralight"/>
                <a:sym typeface="Lantinghei SC Extralight"/>
              </a:defRPr>
            </a:pPr>
            <a:r>
              <a:t>D. 进程包含了正文段、用户数据段、进程控制块的实体</a:t>
            </a:r>
          </a:p>
        </p:txBody>
      </p:sp>
      <p:sp>
        <p:nvSpPr>
          <p:cNvPr id="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78"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27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81" name="关于进程与程序，说法错误的是（C）…"/>
          <p:cNvSpPr/>
          <p:nvPr/>
        </p:nvSpPr>
        <p:spPr>
          <a:xfrm>
            <a:off x="5239208" y="4292600"/>
            <a:ext cx="15742444"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关于进程与程序，说法错误的是（</a:t>
            </a:r>
            <a:r>
              <a:rPr>
                <a:solidFill>
                  <a:schemeClr val="accent5"/>
                </a:solidFill>
                <a:latin typeface="Lantinghei SC Demibold"/>
                <a:ea typeface="Lantinghei SC Demibold"/>
                <a:cs typeface="Lantinghei SC Demibold"/>
                <a:sym typeface="Lantinghei SC Demibold"/>
              </a:rPr>
              <a:t>C</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进程是动态的，程序是静态的</a:t>
            </a:r>
          </a:p>
          <a:p>
            <a:pPr algn="l">
              <a:defRPr sz="4800">
                <a:latin typeface="Lantinghei SC Extralight"/>
                <a:ea typeface="Lantinghei SC Extralight"/>
                <a:cs typeface="Lantinghei SC Extralight"/>
                <a:sym typeface="Lantinghei SC Extralight"/>
              </a:defRPr>
            </a:pPr>
            <a:r>
              <a:t>B. 进程是程序的一次执行</a:t>
            </a:r>
          </a:p>
          <a:p>
            <a:pPr algn="l">
              <a:defRPr sz="4800">
                <a:solidFill>
                  <a:schemeClr val="accent5"/>
                </a:solidFill>
                <a:latin typeface="Lantinghei SC Extralight"/>
                <a:ea typeface="Lantinghei SC Extralight"/>
                <a:cs typeface="Lantinghei SC Extralight"/>
                <a:sym typeface="Lantinghei SC Extralight"/>
              </a:defRPr>
            </a:pPr>
            <a:r>
              <a:t>C. 同一个程序在不同的数据集合上运行，构成相同的进程</a:t>
            </a:r>
          </a:p>
          <a:p>
            <a:pPr algn="l">
              <a:defRPr sz="4800">
                <a:latin typeface="Lantinghei SC Extralight"/>
                <a:ea typeface="Lantinghei SC Extralight"/>
                <a:cs typeface="Lantinghei SC Extralight"/>
                <a:sym typeface="Lantinghei SC Extralight"/>
              </a:defRPr>
            </a:pPr>
            <a:r>
              <a:t>D. 进程包含了正文段、用户数据段、进程控制块的实体</a:t>
            </a:r>
          </a:p>
        </p:txBody>
      </p:sp>
      <p:sp>
        <p:nvSpPr>
          <p:cNvPr id="7" name="2.1.2.3 进程与程序的比较"/>
          <p:cNvSpPr/>
          <p:nvPr/>
        </p:nvSpPr>
        <p:spPr>
          <a:xfrm>
            <a:off x="355574" y="159756"/>
            <a:ext cx="564257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2.1.2.3 进程与程序的比较</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97" name="进程控制块PCB"/>
          <p:cNvSpPr/>
          <p:nvPr/>
        </p:nvSpPr>
        <p:spPr>
          <a:xfrm>
            <a:off x="8770956" y="5544765"/>
            <a:ext cx="6842088" cy="25070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进程控制块PCB</a:t>
            </a:r>
          </a:p>
        </p:txBody>
      </p:sp>
      <p:sp>
        <p:nvSpPr>
          <p:cNvPr id="129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00" name="进程实体包括用户正文段、用户数据段和进程控制块"/>
          <p:cNvSpPr/>
          <p:nvPr/>
        </p:nvSpPr>
        <p:spPr>
          <a:xfrm>
            <a:off x="4832349" y="2788241"/>
            <a:ext cx="147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进程实体包括</a:t>
            </a:r>
            <a:r>
              <a:rPr b="1">
                <a:latin typeface="Helvetica"/>
                <a:ea typeface="Helvetica"/>
                <a:cs typeface="Helvetica"/>
                <a:sym typeface="Helvetica"/>
              </a:rPr>
              <a:t>用户正文段</a:t>
            </a:r>
            <a:r>
              <a:t>、</a:t>
            </a:r>
            <a:r>
              <a:rPr b="1">
                <a:latin typeface="Helvetica"/>
                <a:ea typeface="Helvetica"/>
                <a:cs typeface="Helvetica"/>
                <a:sym typeface="Helvetica"/>
              </a:rPr>
              <a:t>用户数据段</a:t>
            </a:r>
            <a:r>
              <a:t>和</a:t>
            </a:r>
            <a:r>
              <a:rPr b="1">
                <a:latin typeface="Helvetica"/>
                <a:ea typeface="Helvetica"/>
                <a:cs typeface="Helvetica"/>
                <a:sym typeface="Helvetica"/>
              </a:rPr>
              <a:t>进程控制块</a:t>
            </a:r>
          </a:p>
        </p:txBody>
      </p:sp>
      <p:sp>
        <p:nvSpPr>
          <p:cNvPr id="1301"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
        <p:nvSpPr>
          <p:cNvPr id="1302" name="进程控制块"/>
          <p:cNvSpPr/>
          <p:nvPr/>
        </p:nvSpPr>
        <p:spPr>
          <a:xfrm>
            <a:off x="593940" y="883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03" name="屏幕快照 2019-03-03 下午8.04.02.png" descr="屏幕快照 2019-03-03 下午8.04.02.png"/>
          <p:cNvPicPr>
            <a:picLocks noChangeAspect="1"/>
          </p:cNvPicPr>
          <p:nvPr/>
        </p:nvPicPr>
        <p:blipFill>
          <a:blip r:embed="rId5">
            <a:extLst/>
          </a:blip>
          <a:stretch>
            <a:fillRect/>
          </a:stretch>
        </p:blipFill>
        <p:spPr>
          <a:xfrm>
            <a:off x="21564854" y="1061168"/>
            <a:ext cx="2170724" cy="5588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1" name="第六节 指令的执行"/>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指令的执行</a:t>
            </a:r>
          </a:p>
        </p:txBody>
      </p:sp>
      <p:sp>
        <p:nvSpPr>
          <p:cNvPr id="161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14" name="指令的执行"/>
          <p:cNvSpPr/>
          <p:nvPr/>
        </p:nvSpPr>
        <p:spPr>
          <a:xfrm>
            <a:off x="435982" y="910069"/>
            <a:ext cx="36802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指令的执行</a:t>
            </a:r>
          </a:p>
        </p:txBody>
      </p:sp>
      <p:sp>
        <p:nvSpPr>
          <p:cNvPr id="1615" name="选择题"/>
          <p:cNvSpPr/>
          <p:nvPr/>
        </p:nvSpPr>
        <p:spPr>
          <a:xfrm>
            <a:off x="4610822"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616" name="填空题"/>
          <p:cNvSpPr/>
          <p:nvPr/>
        </p:nvSpPr>
        <p:spPr>
          <a:xfrm>
            <a:off x="6268308"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617" name="程序是指令的集合，程序的执行就是按照某种控制流执行指令的过程。"/>
          <p:cNvSpPr/>
          <p:nvPr/>
        </p:nvSpPr>
        <p:spPr>
          <a:xfrm>
            <a:off x="806943" y="2773282"/>
            <a:ext cx="180975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rPr>
                <a:solidFill>
                  <a:schemeClr val="accent5"/>
                </a:solidFill>
              </a:rPr>
              <a:t>程序是指令的集合</a:t>
            </a:r>
            <a:r>
              <a:t>，程序的执行就是按照某种控制流执行指令的过程。</a:t>
            </a:r>
          </a:p>
        </p:txBody>
      </p:sp>
      <p:sp>
        <p:nvSpPr>
          <p:cNvPr id="1618" name="一个单一指令需要的处理称为指令周期。…"/>
          <p:cNvSpPr/>
          <p:nvPr/>
        </p:nvSpPr>
        <p:spPr>
          <a:xfrm>
            <a:off x="806943" y="4434645"/>
            <a:ext cx="16954501"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t>一个</a:t>
            </a:r>
            <a:r>
              <a:rPr>
                <a:solidFill>
                  <a:schemeClr val="accent5"/>
                </a:solidFill>
              </a:rPr>
              <a:t>单一指令</a:t>
            </a:r>
            <a:r>
              <a:t>需要的</a:t>
            </a:r>
            <a:r>
              <a:rPr>
                <a:solidFill>
                  <a:schemeClr val="accent5"/>
                </a:solidFill>
              </a:rPr>
              <a:t>处理</a:t>
            </a:r>
            <a:r>
              <a:t>称为</a:t>
            </a:r>
            <a:r>
              <a:rPr b="1">
                <a:solidFill>
                  <a:schemeClr val="accent5"/>
                </a:solidFill>
              </a:rPr>
              <a:t>指令周期</a:t>
            </a:r>
            <a:r>
              <a:t>。</a:t>
            </a:r>
          </a:p>
          <a:p>
            <a:pPr marR="457200" indent="266700" algn="l" defTabSz="266700">
              <a:defRPr sz="4500">
                <a:latin typeface="Helvetica"/>
                <a:ea typeface="Helvetica"/>
                <a:cs typeface="Helvetica"/>
                <a:sym typeface="Helvetica"/>
              </a:defRPr>
            </a:pPr>
            <a:r>
              <a:t>一个指令周期可以划分为两个步骤，分别是</a:t>
            </a:r>
            <a:r>
              <a:rPr>
                <a:solidFill>
                  <a:schemeClr val="accent5"/>
                </a:solidFill>
              </a:rPr>
              <a:t>取指周期</a:t>
            </a:r>
            <a:r>
              <a:t>和</a:t>
            </a:r>
            <a:r>
              <a:rPr>
                <a:solidFill>
                  <a:schemeClr val="accent5"/>
                </a:solidFill>
              </a:rPr>
              <a:t>执行周期</a:t>
            </a:r>
            <a:r>
              <a:t>。</a:t>
            </a:r>
          </a:p>
        </p:txBody>
      </p:sp>
      <p:pic>
        <p:nvPicPr>
          <p:cNvPr id="1619" name="pasted-image.png" descr="pasted-image.png"/>
          <p:cNvPicPr>
            <a:picLocks noChangeAspect="1"/>
          </p:cNvPicPr>
          <p:nvPr/>
        </p:nvPicPr>
        <p:blipFill>
          <a:blip r:embed="rId4">
            <a:extLst/>
          </a:blip>
          <a:stretch>
            <a:fillRect/>
          </a:stretch>
        </p:blipFill>
        <p:spPr>
          <a:xfrm>
            <a:off x="3304626" y="6582174"/>
            <a:ext cx="17774748" cy="3276452"/>
          </a:xfrm>
          <a:prstGeom prst="rect">
            <a:avLst/>
          </a:prstGeom>
          <a:ln w="12700">
            <a:miter lim="400000"/>
          </a:ln>
        </p:spPr>
      </p:pic>
      <p:pic>
        <p:nvPicPr>
          <p:cNvPr id="1620" name="屏幕快照 2019-02-27 下午2.58.58.png" descr="屏幕快照 2019-02-27 下午2.58.58.png"/>
          <p:cNvPicPr>
            <a:picLocks noChangeAspect="1"/>
          </p:cNvPicPr>
          <p:nvPr/>
        </p:nvPicPr>
        <p:blipFill>
          <a:blip r:embed="rId5">
            <a:extLst/>
          </a:blip>
          <a:stretch>
            <a:fillRect/>
          </a:stretch>
        </p:blipFill>
        <p:spPr>
          <a:xfrm>
            <a:off x="19232505" y="956655"/>
            <a:ext cx="4651842" cy="1042941"/>
          </a:xfrm>
          <a:prstGeom prst="rect">
            <a:avLst/>
          </a:prstGeom>
          <a:ln w="12700">
            <a:miter lim="400000"/>
          </a:ln>
        </p:spPr>
      </p:pic>
      <p:sp>
        <p:nvSpPr>
          <p:cNvPr id="12"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1257744158"/>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0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0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10" name="定义：进程控制块是进程实体的一部分，是操作系统中最重要的数据结构。"/>
          <p:cNvSpPr/>
          <p:nvPr/>
        </p:nvSpPr>
        <p:spPr>
          <a:xfrm>
            <a:off x="854284"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12"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13"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9"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1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20" name="______是进程实体的一部分，是操作系统中最重要的数据结构。"/>
          <p:cNvSpPr/>
          <p:nvPr/>
        </p:nvSpPr>
        <p:spPr>
          <a:xfrm>
            <a:off x="3244849" y="6277092"/>
            <a:ext cx="178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______是进程实体的一部分，是操作系统中最重要的数据结构。</a:t>
            </a:r>
          </a:p>
        </p:txBody>
      </p:sp>
      <p:sp>
        <p:nvSpPr>
          <p:cNvPr id="1321" name="牛刀小试"/>
          <p:cNvSpPr/>
          <p:nvPr/>
        </p:nvSpPr>
        <p:spPr>
          <a:xfrm>
            <a:off x="1430727"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2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26" name="______是进程实体的一部分，是操作系统中最重要的数据结构。"/>
          <p:cNvSpPr/>
          <p:nvPr/>
        </p:nvSpPr>
        <p:spPr>
          <a:xfrm>
            <a:off x="3244849" y="6277092"/>
            <a:ext cx="178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______是进程实体的一部分，是操作系统中最重要的数据结构。</a:t>
            </a:r>
          </a:p>
        </p:txBody>
      </p:sp>
      <p:sp>
        <p:nvSpPr>
          <p:cNvPr id="1327" name="进程控制块"/>
          <p:cNvSpPr/>
          <p:nvPr/>
        </p:nvSpPr>
        <p:spPr>
          <a:xfrm>
            <a:off x="3024881" y="5467140"/>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进程控制块</a:t>
            </a:r>
          </a:p>
        </p:txBody>
      </p:sp>
      <p:sp>
        <p:nvSpPr>
          <p:cNvPr id="1328" name="牛刀小试"/>
          <p:cNvSpPr/>
          <p:nvPr/>
        </p:nvSpPr>
        <p:spPr>
          <a:xfrm>
            <a:off x="1430727" y="195006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3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3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33"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34"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336"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37"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10"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4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4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44"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45"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346" name="处理机状态信息"/>
          <p:cNvSpPr/>
          <p:nvPr/>
        </p:nvSpPr>
        <p:spPr>
          <a:xfrm>
            <a:off x="1477560" y="7198666"/>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347" name="进程调度信息"/>
          <p:cNvSpPr/>
          <p:nvPr/>
        </p:nvSpPr>
        <p:spPr>
          <a:xfrm>
            <a:off x="1477560" y="9316394"/>
            <a:ext cx="5753101"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348" name="进程控制信息"/>
          <p:cNvSpPr/>
          <p:nvPr/>
        </p:nvSpPr>
        <p:spPr>
          <a:xfrm>
            <a:off x="1477560" y="11434123"/>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349" name="进程标识符信息"/>
          <p:cNvSpPr/>
          <p:nvPr/>
        </p:nvSpPr>
        <p:spPr>
          <a:xfrm>
            <a:off x="1477560" y="5247071"/>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351"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52"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14"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5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5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57"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58"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359" name="处理机状态信息"/>
          <p:cNvSpPr/>
          <p:nvPr/>
        </p:nvSpPr>
        <p:spPr>
          <a:xfrm>
            <a:off x="1477560" y="7198666"/>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360" name="进程调度信息"/>
          <p:cNvSpPr/>
          <p:nvPr/>
        </p:nvSpPr>
        <p:spPr>
          <a:xfrm>
            <a:off x="1477560" y="9316394"/>
            <a:ext cx="5753101"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361" name="进程控制信息"/>
          <p:cNvSpPr/>
          <p:nvPr/>
        </p:nvSpPr>
        <p:spPr>
          <a:xfrm>
            <a:off x="1477560" y="11434123"/>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362" name="进程标识符信息"/>
          <p:cNvSpPr/>
          <p:nvPr/>
        </p:nvSpPr>
        <p:spPr>
          <a:xfrm>
            <a:off x="1477560" y="5247071"/>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363" name="用于唯一标识一个进程"/>
          <p:cNvSpPr/>
          <p:nvPr/>
        </p:nvSpPr>
        <p:spPr>
          <a:xfrm>
            <a:off x="8097108" y="5380421"/>
            <a:ext cx="647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用于唯一标识一个进程</a:t>
            </a:r>
          </a:p>
        </p:txBody>
      </p:sp>
      <p:sp>
        <p:nvSpPr>
          <p:cNvPr id="1365"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66"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15"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6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71"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72"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373" name="处理机状态信息"/>
          <p:cNvSpPr/>
          <p:nvPr/>
        </p:nvSpPr>
        <p:spPr>
          <a:xfrm>
            <a:off x="1477560" y="7198666"/>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374" name="进程调度信息"/>
          <p:cNvSpPr/>
          <p:nvPr/>
        </p:nvSpPr>
        <p:spPr>
          <a:xfrm>
            <a:off x="1477560" y="9316394"/>
            <a:ext cx="5753101" cy="1270002"/>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375" name="进程控制信息"/>
          <p:cNvSpPr/>
          <p:nvPr/>
        </p:nvSpPr>
        <p:spPr>
          <a:xfrm>
            <a:off x="1477560" y="11434123"/>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376" name="进程标识符信息"/>
          <p:cNvSpPr/>
          <p:nvPr/>
        </p:nvSpPr>
        <p:spPr>
          <a:xfrm>
            <a:off x="1477560" y="5247071"/>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377" name="线条"/>
          <p:cNvSpPr/>
          <p:nvPr/>
        </p:nvSpPr>
        <p:spPr>
          <a:xfrm flipV="1">
            <a:off x="8548765" y="5633218"/>
            <a:ext cx="1001205" cy="1"/>
          </a:xfrm>
          <a:prstGeom prst="line">
            <a:avLst/>
          </a:prstGeom>
          <a:ln w="76200">
            <a:solidFill>
              <a:srgbClr val="000000"/>
            </a:solidFill>
            <a:miter lim="400000"/>
          </a:ln>
        </p:spPr>
        <p:txBody>
          <a:bodyPr lIns="50800" tIns="50800" rIns="50800" bIns="50800" anchor="ctr"/>
          <a:lstStyle/>
          <a:p>
            <a:pPr>
              <a:defRPr sz="3200"/>
            </a:pPr>
            <a:endParaRPr/>
          </a:p>
        </p:txBody>
      </p:sp>
      <p:sp>
        <p:nvSpPr>
          <p:cNvPr id="1378" name="线条"/>
          <p:cNvSpPr/>
          <p:nvPr/>
        </p:nvSpPr>
        <p:spPr>
          <a:xfrm>
            <a:off x="8595143" y="5589592"/>
            <a:ext cx="1" cy="3914696"/>
          </a:xfrm>
          <a:prstGeom prst="line">
            <a:avLst/>
          </a:prstGeom>
          <a:ln w="76200">
            <a:solidFill>
              <a:srgbClr val="000000"/>
            </a:solidFill>
            <a:miter lim="400000"/>
          </a:ln>
        </p:spPr>
        <p:txBody>
          <a:bodyPr lIns="50800" tIns="50800" rIns="50800" bIns="50800" anchor="ctr"/>
          <a:lstStyle/>
          <a:p>
            <a:pPr>
              <a:defRPr sz="3200"/>
            </a:pPr>
            <a:endParaRPr/>
          </a:p>
        </p:txBody>
      </p:sp>
      <p:sp>
        <p:nvSpPr>
          <p:cNvPr id="1379" name="通用寄存器"/>
          <p:cNvSpPr/>
          <p:nvPr/>
        </p:nvSpPr>
        <p:spPr>
          <a:xfrm>
            <a:off x="9906541" y="5251153"/>
            <a:ext cx="5208769" cy="96683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通用寄存器</a:t>
            </a:r>
          </a:p>
        </p:txBody>
      </p:sp>
      <p:sp>
        <p:nvSpPr>
          <p:cNvPr id="1380" name="指令计数器"/>
          <p:cNvSpPr/>
          <p:nvPr/>
        </p:nvSpPr>
        <p:spPr>
          <a:xfrm>
            <a:off x="9906541" y="6459401"/>
            <a:ext cx="5208769" cy="96683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指令计数器</a:t>
            </a:r>
          </a:p>
        </p:txBody>
      </p:sp>
      <p:sp>
        <p:nvSpPr>
          <p:cNvPr id="1381" name="程序状态字PSW"/>
          <p:cNvSpPr/>
          <p:nvPr/>
        </p:nvSpPr>
        <p:spPr>
          <a:xfrm>
            <a:off x="9906541" y="7667649"/>
            <a:ext cx="5208769" cy="96683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程序状态字PSW</a:t>
            </a:r>
          </a:p>
        </p:txBody>
      </p:sp>
      <p:sp>
        <p:nvSpPr>
          <p:cNvPr id="1382" name="用户栈指针"/>
          <p:cNvSpPr/>
          <p:nvPr/>
        </p:nvSpPr>
        <p:spPr>
          <a:xfrm>
            <a:off x="9906541" y="8875897"/>
            <a:ext cx="5208769" cy="966831"/>
          </a:xfrm>
          <a:prstGeom prst="rect">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Demibold"/>
                <a:ea typeface="Lantinghei SC Demibold"/>
                <a:cs typeface="Lantinghei SC Demibold"/>
                <a:sym typeface="Lantinghei SC Demibold"/>
              </a:defRPr>
            </a:lvl1pPr>
          </a:lstStyle>
          <a:p>
            <a:r>
              <a:t>用户栈指针</a:t>
            </a:r>
          </a:p>
        </p:txBody>
      </p:sp>
      <p:sp>
        <p:nvSpPr>
          <p:cNvPr id="1383" name="线条"/>
          <p:cNvSpPr/>
          <p:nvPr/>
        </p:nvSpPr>
        <p:spPr>
          <a:xfrm flipV="1">
            <a:off x="8536065" y="9448212"/>
            <a:ext cx="1001205" cy="1"/>
          </a:xfrm>
          <a:prstGeom prst="line">
            <a:avLst/>
          </a:prstGeom>
          <a:ln w="76200">
            <a:solidFill>
              <a:srgbClr val="000000"/>
            </a:solidFill>
            <a:miter lim="400000"/>
          </a:ln>
        </p:spPr>
        <p:txBody>
          <a:bodyPr lIns="50800" tIns="50800" rIns="50800" bIns="50800" anchor="ctr"/>
          <a:lstStyle/>
          <a:p>
            <a:pPr>
              <a:defRPr sz="3200"/>
            </a:pPr>
            <a:endParaRPr/>
          </a:p>
        </p:txBody>
      </p:sp>
      <p:sp>
        <p:nvSpPr>
          <p:cNvPr id="1384" name="线条"/>
          <p:cNvSpPr/>
          <p:nvPr/>
        </p:nvSpPr>
        <p:spPr>
          <a:xfrm flipV="1">
            <a:off x="7594007" y="7546940"/>
            <a:ext cx="1001205" cy="1"/>
          </a:xfrm>
          <a:prstGeom prst="line">
            <a:avLst/>
          </a:prstGeom>
          <a:ln w="76200">
            <a:solidFill>
              <a:srgbClr val="000000"/>
            </a:solidFill>
            <a:miter lim="400000"/>
          </a:ln>
        </p:spPr>
        <p:txBody>
          <a:bodyPr lIns="50800" tIns="50800" rIns="50800" bIns="50800" anchor="ctr"/>
          <a:lstStyle/>
          <a:p>
            <a:pPr>
              <a:defRPr sz="3200"/>
            </a:pPr>
            <a:endParaRPr/>
          </a:p>
        </p:txBody>
      </p:sp>
      <p:sp>
        <p:nvSpPr>
          <p:cNvPr id="1386" name="进程控制块"/>
          <p:cNvSpPr/>
          <p:nvPr/>
        </p:nvSpPr>
        <p:spPr>
          <a:xfrm>
            <a:off x="593940" y="883742"/>
            <a:ext cx="4299439" cy="1103552"/>
          </a:xfrm>
          <a:prstGeom prst="roundRect">
            <a:avLst>
              <a:gd name="adj" fmla="val 16311"/>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387" name="屏幕快照 2019-03-03 下午8.04.02.png" descr="屏幕快照 2019-03-03 下午8.04.02.png"/>
          <p:cNvPicPr>
            <a:picLocks noChangeAspect="1"/>
          </p:cNvPicPr>
          <p:nvPr/>
        </p:nvPicPr>
        <p:blipFill>
          <a:blip r:embed="rId6">
            <a:extLst/>
          </a:blip>
          <a:stretch>
            <a:fillRect/>
          </a:stretch>
        </p:blipFill>
        <p:spPr>
          <a:xfrm>
            <a:off x="21564854" y="1061168"/>
            <a:ext cx="2170724" cy="558801"/>
          </a:xfrm>
          <a:prstGeom prst="rect">
            <a:avLst/>
          </a:prstGeom>
          <a:ln w="12700">
            <a:miter lim="400000"/>
          </a:ln>
        </p:spPr>
      </p:pic>
      <p:sp>
        <p:nvSpPr>
          <p:cNvPr id="22"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9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39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394"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395"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396" name="处理机状态信息"/>
          <p:cNvSpPr/>
          <p:nvPr/>
        </p:nvSpPr>
        <p:spPr>
          <a:xfrm>
            <a:off x="1477560" y="7198666"/>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397" name="进程调度信息"/>
          <p:cNvSpPr/>
          <p:nvPr/>
        </p:nvSpPr>
        <p:spPr>
          <a:xfrm>
            <a:off x="1477560" y="9316394"/>
            <a:ext cx="5753101" cy="1270002"/>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398" name="进程控制信息"/>
          <p:cNvSpPr/>
          <p:nvPr/>
        </p:nvSpPr>
        <p:spPr>
          <a:xfrm>
            <a:off x="1477560" y="11434123"/>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399" name="进程标识符信息"/>
          <p:cNvSpPr/>
          <p:nvPr/>
        </p:nvSpPr>
        <p:spPr>
          <a:xfrm>
            <a:off x="1477560" y="5247071"/>
            <a:ext cx="5753101"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400" name="包括进程状态信息、进程优先级和进程调度所需的其他信息"/>
          <p:cNvSpPr/>
          <p:nvPr/>
        </p:nvSpPr>
        <p:spPr>
          <a:xfrm>
            <a:off x="7855039" y="9005244"/>
            <a:ext cx="9204116"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包括进程状态信息、进程优先级和进程调度所需的其他信息</a:t>
            </a:r>
          </a:p>
        </p:txBody>
      </p:sp>
      <p:sp>
        <p:nvSpPr>
          <p:cNvPr id="1402" name="进程控制块"/>
          <p:cNvSpPr/>
          <p:nvPr/>
        </p:nvSpPr>
        <p:spPr>
          <a:xfrm>
            <a:off x="593940" y="883742"/>
            <a:ext cx="4299439"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403" name="屏幕快照 2019-03-03 下午8.04.02.png" descr="屏幕快照 2019-03-03 下午8.04.02.png"/>
          <p:cNvPicPr>
            <a:picLocks noChangeAspect="1"/>
          </p:cNvPicPr>
          <p:nvPr/>
        </p:nvPicPr>
        <p:blipFill>
          <a:blip r:embed="rId5">
            <a:extLst/>
          </a:blip>
          <a:stretch>
            <a:fillRect/>
          </a:stretch>
        </p:blipFill>
        <p:spPr>
          <a:xfrm>
            <a:off x="21564854" y="1061168"/>
            <a:ext cx="2170724" cy="558801"/>
          </a:xfrm>
          <a:prstGeom prst="rect">
            <a:avLst/>
          </a:prstGeom>
          <a:ln w="12700">
            <a:miter lim="400000"/>
          </a:ln>
        </p:spPr>
      </p:pic>
      <p:sp>
        <p:nvSpPr>
          <p:cNvPr id="15"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0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0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08"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409"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410" name="处理机状态信息"/>
          <p:cNvSpPr/>
          <p:nvPr/>
        </p:nvSpPr>
        <p:spPr>
          <a:xfrm>
            <a:off x="1477560" y="7198666"/>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411" name="进程调度信息"/>
          <p:cNvSpPr/>
          <p:nvPr/>
        </p:nvSpPr>
        <p:spPr>
          <a:xfrm>
            <a:off x="1477560" y="9316394"/>
            <a:ext cx="5753101"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412" name="进程控制信息"/>
          <p:cNvSpPr/>
          <p:nvPr/>
        </p:nvSpPr>
        <p:spPr>
          <a:xfrm>
            <a:off x="1477560" y="11434123"/>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413" name="进程标识符信息"/>
          <p:cNvSpPr/>
          <p:nvPr/>
        </p:nvSpPr>
        <p:spPr>
          <a:xfrm>
            <a:off x="1477560" y="5247071"/>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414" name="包括程序和数据的地址、进程同步和通信机制、资源清单，以及链接指针"/>
          <p:cNvSpPr/>
          <p:nvPr/>
        </p:nvSpPr>
        <p:spPr>
          <a:xfrm>
            <a:off x="7764663" y="10812913"/>
            <a:ext cx="10445408"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包括程序和数据的地址、进程同步和通信机制、资源清单，以及链接指针</a:t>
            </a:r>
          </a:p>
        </p:txBody>
      </p:sp>
      <p:sp>
        <p:nvSpPr>
          <p:cNvPr id="1416"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417"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15"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2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2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22" name="定义：进程控制块是进程实体的一部分，是操作系统中最重要的数据结构。"/>
          <p:cNvSpPr/>
          <p:nvPr/>
        </p:nvSpPr>
        <p:spPr>
          <a:xfrm>
            <a:off x="800958" y="2517718"/>
            <a:ext cx="210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定义</a:t>
            </a:r>
            <a:r>
              <a:t>：进程控制块是</a:t>
            </a:r>
            <a:r>
              <a:rPr b="1">
                <a:solidFill>
                  <a:schemeClr val="accent5"/>
                </a:solidFill>
                <a:latin typeface="Helvetica"/>
                <a:ea typeface="Helvetica"/>
                <a:cs typeface="Helvetica"/>
                <a:sym typeface="Helvetica"/>
              </a:rPr>
              <a:t>进程实体的一部分</a:t>
            </a:r>
            <a:r>
              <a:t>，是操作系统中</a:t>
            </a:r>
            <a:r>
              <a:rPr b="1">
                <a:solidFill>
                  <a:schemeClr val="accent5"/>
                </a:solidFill>
                <a:latin typeface="Helvetica"/>
                <a:ea typeface="Helvetica"/>
                <a:cs typeface="Helvetica"/>
                <a:sym typeface="Helvetica"/>
              </a:rPr>
              <a:t>最重要的数据结构</a:t>
            </a:r>
            <a:r>
              <a:t>。</a:t>
            </a:r>
          </a:p>
        </p:txBody>
      </p:sp>
      <p:sp>
        <p:nvSpPr>
          <p:cNvPr id="1423" name="进程控制块中记录了操作系统所需要的、用于描述进程及控制进程运行所需的全部信息"/>
          <p:cNvSpPr/>
          <p:nvPr/>
        </p:nvSpPr>
        <p:spPr>
          <a:xfrm>
            <a:off x="800958" y="3611385"/>
            <a:ext cx="23312278"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进程控制块中</a:t>
            </a:r>
            <a:r>
              <a:rPr b="1">
                <a:latin typeface="Helvetica"/>
                <a:ea typeface="Helvetica"/>
                <a:cs typeface="Helvetica"/>
                <a:sym typeface="Helvetica"/>
              </a:rPr>
              <a:t>记录</a:t>
            </a:r>
            <a:r>
              <a:t>了</a:t>
            </a:r>
            <a:r>
              <a:rPr u="sng"/>
              <a:t>操作系统</a:t>
            </a:r>
            <a:r>
              <a:t>所需要的、用于</a:t>
            </a:r>
            <a:r>
              <a:rPr u="sng"/>
              <a:t>描述进程及控制进程运行</a:t>
            </a:r>
            <a:r>
              <a:t>所需的</a:t>
            </a:r>
            <a:r>
              <a:rPr b="1">
                <a:latin typeface="Helvetica"/>
                <a:ea typeface="Helvetica"/>
                <a:cs typeface="Helvetica"/>
                <a:sym typeface="Helvetica"/>
              </a:rPr>
              <a:t>全部信息</a:t>
            </a:r>
          </a:p>
        </p:txBody>
      </p:sp>
      <p:sp>
        <p:nvSpPr>
          <p:cNvPr id="1424" name="处理机状态信息"/>
          <p:cNvSpPr/>
          <p:nvPr/>
        </p:nvSpPr>
        <p:spPr>
          <a:xfrm>
            <a:off x="1477560" y="7198666"/>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处理机状态信息</a:t>
            </a:r>
          </a:p>
        </p:txBody>
      </p:sp>
      <p:sp>
        <p:nvSpPr>
          <p:cNvPr id="1425" name="进程调度信息"/>
          <p:cNvSpPr/>
          <p:nvPr/>
        </p:nvSpPr>
        <p:spPr>
          <a:xfrm>
            <a:off x="1477560" y="9316394"/>
            <a:ext cx="5753101"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进程调度信息</a:t>
            </a:r>
          </a:p>
        </p:txBody>
      </p:sp>
      <p:sp>
        <p:nvSpPr>
          <p:cNvPr id="1426" name="进程控制信息"/>
          <p:cNvSpPr/>
          <p:nvPr/>
        </p:nvSpPr>
        <p:spPr>
          <a:xfrm>
            <a:off x="1477560" y="11434123"/>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进程控制信息</a:t>
            </a:r>
          </a:p>
        </p:txBody>
      </p:sp>
      <p:sp>
        <p:nvSpPr>
          <p:cNvPr id="1427" name="进程标识符信息"/>
          <p:cNvSpPr/>
          <p:nvPr/>
        </p:nvSpPr>
        <p:spPr>
          <a:xfrm>
            <a:off x="1477560" y="5247071"/>
            <a:ext cx="5753101"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6000">
                <a:solidFill>
                  <a:srgbClr val="FFFFFF"/>
                </a:solidFill>
                <a:latin typeface="Lantinghei SC Demibold"/>
                <a:ea typeface="Lantinghei SC Demibold"/>
                <a:cs typeface="Lantinghei SC Demibold"/>
                <a:sym typeface="Lantinghei SC Demibold"/>
              </a:defRPr>
            </a:lvl1pPr>
          </a:lstStyle>
          <a:p>
            <a:r>
              <a:t>进程标识符信息</a:t>
            </a:r>
          </a:p>
        </p:txBody>
      </p:sp>
      <p:sp>
        <p:nvSpPr>
          <p:cNvPr id="1429" name="进程控制块"/>
          <p:cNvSpPr/>
          <p:nvPr/>
        </p:nvSpPr>
        <p:spPr>
          <a:xfrm>
            <a:off x="593940" y="883742"/>
            <a:ext cx="4299439"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进程控制块</a:t>
            </a:r>
          </a:p>
        </p:txBody>
      </p:sp>
      <p:pic>
        <p:nvPicPr>
          <p:cNvPr id="1430" name="屏幕快照 2019-03-03 下午8.04.02.png" descr="屏幕快照 2019-03-03 下午8.04.02.png"/>
          <p:cNvPicPr>
            <a:picLocks noChangeAspect="1"/>
          </p:cNvPicPr>
          <p:nvPr/>
        </p:nvPicPr>
        <p:blipFill>
          <a:blip r:embed="rId4">
            <a:extLst/>
          </a:blip>
          <a:stretch>
            <a:fillRect/>
          </a:stretch>
        </p:blipFill>
        <p:spPr>
          <a:xfrm>
            <a:off x="21564854" y="1061168"/>
            <a:ext cx="2170724" cy="558801"/>
          </a:xfrm>
          <a:prstGeom prst="rect">
            <a:avLst/>
          </a:prstGeom>
          <a:ln w="12700">
            <a:miter lim="400000"/>
          </a:ln>
        </p:spPr>
      </p:pic>
      <p:sp>
        <p:nvSpPr>
          <p:cNvPr id="14"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第六节 指令的执行"/>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指令的执行</a:t>
            </a:r>
          </a:p>
        </p:txBody>
      </p:sp>
      <p:sp>
        <p:nvSpPr>
          <p:cNvPr id="162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27" name="指令的执行"/>
          <p:cNvSpPr/>
          <p:nvPr/>
        </p:nvSpPr>
        <p:spPr>
          <a:xfrm>
            <a:off x="435982" y="910069"/>
            <a:ext cx="36802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指令的执行</a:t>
            </a:r>
          </a:p>
        </p:txBody>
      </p:sp>
      <p:sp>
        <p:nvSpPr>
          <p:cNvPr id="1628" name="选择题"/>
          <p:cNvSpPr/>
          <p:nvPr/>
        </p:nvSpPr>
        <p:spPr>
          <a:xfrm>
            <a:off x="4610822"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629" name="填空题"/>
          <p:cNvSpPr/>
          <p:nvPr/>
        </p:nvSpPr>
        <p:spPr>
          <a:xfrm>
            <a:off x="6268308"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630" name="程序是指令的集合，程序的执行就是按照某种控制流执行指令的过程。"/>
          <p:cNvSpPr/>
          <p:nvPr/>
        </p:nvSpPr>
        <p:spPr>
          <a:xfrm>
            <a:off x="806943" y="2773282"/>
            <a:ext cx="180975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rPr>
                <a:solidFill>
                  <a:schemeClr val="accent5"/>
                </a:solidFill>
              </a:rPr>
              <a:t>程序是指令的集合</a:t>
            </a:r>
            <a:r>
              <a:t>，程序的执行就是按照某种控制流执行指令的过程。</a:t>
            </a:r>
          </a:p>
        </p:txBody>
      </p:sp>
      <p:sp>
        <p:nvSpPr>
          <p:cNvPr id="1631" name="一个单一指令需要的处理称为指令周期。…"/>
          <p:cNvSpPr/>
          <p:nvPr/>
        </p:nvSpPr>
        <p:spPr>
          <a:xfrm>
            <a:off x="806943" y="4434645"/>
            <a:ext cx="16954501"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t>一个</a:t>
            </a:r>
            <a:r>
              <a:rPr>
                <a:solidFill>
                  <a:schemeClr val="accent5"/>
                </a:solidFill>
              </a:rPr>
              <a:t>单一指令</a:t>
            </a:r>
            <a:r>
              <a:t>需要的</a:t>
            </a:r>
            <a:r>
              <a:rPr>
                <a:solidFill>
                  <a:schemeClr val="accent5"/>
                </a:solidFill>
              </a:rPr>
              <a:t>处理</a:t>
            </a:r>
            <a:r>
              <a:t>称为</a:t>
            </a:r>
            <a:r>
              <a:rPr b="1">
                <a:solidFill>
                  <a:schemeClr val="accent5"/>
                </a:solidFill>
              </a:rPr>
              <a:t>指令周期</a:t>
            </a:r>
            <a:r>
              <a:t>。</a:t>
            </a:r>
          </a:p>
          <a:p>
            <a:pPr marR="457200" indent="266700" algn="l" defTabSz="266700">
              <a:defRPr sz="4500">
                <a:latin typeface="Helvetica"/>
                <a:ea typeface="Helvetica"/>
                <a:cs typeface="Helvetica"/>
                <a:sym typeface="Helvetica"/>
              </a:defRPr>
            </a:pPr>
            <a:r>
              <a:t>一个指令周期可以划分为两个步骤，分别是</a:t>
            </a:r>
            <a:r>
              <a:rPr>
                <a:solidFill>
                  <a:schemeClr val="accent5"/>
                </a:solidFill>
              </a:rPr>
              <a:t>取指周期</a:t>
            </a:r>
            <a:r>
              <a:t>和</a:t>
            </a:r>
            <a:r>
              <a:rPr>
                <a:solidFill>
                  <a:schemeClr val="accent5"/>
                </a:solidFill>
              </a:rPr>
              <a:t>执行周期</a:t>
            </a:r>
            <a:r>
              <a:t>。</a:t>
            </a:r>
          </a:p>
        </p:txBody>
      </p:sp>
      <p:pic>
        <p:nvPicPr>
          <p:cNvPr id="1632" name="pasted-image.png" descr="pasted-image.png"/>
          <p:cNvPicPr>
            <a:picLocks noChangeAspect="1"/>
          </p:cNvPicPr>
          <p:nvPr/>
        </p:nvPicPr>
        <p:blipFill>
          <a:blip r:embed="rId4">
            <a:extLst/>
          </a:blip>
          <a:stretch>
            <a:fillRect/>
          </a:stretch>
        </p:blipFill>
        <p:spPr>
          <a:xfrm>
            <a:off x="3304626" y="6582174"/>
            <a:ext cx="17774748" cy="3276452"/>
          </a:xfrm>
          <a:prstGeom prst="rect">
            <a:avLst/>
          </a:prstGeom>
          <a:ln w="12700">
            <a:miter lim="400000"/>
          </a:ln>
        </p:spPr>
      </p:pic>
      <p:sp>
        <p:nvSpPr>
          <p:cNvPr id="1633" name="程序计数器（PC）保存有下一次要取的指令的地址。…"/>
          <p:cNvSpPr/>
          <p:nvPr/>
        </p:nvSpPr>
        <p:spPr>
          <a:xfrm>
            <a:off x="816938" y="10679482"/>
            <a:ext cx="1944208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l" defTabSz="266700">
              <a:defRPr sz="4500">
                <a:latin typeface="Helvetica"/>
                <a:ea typeface="Helvetica"/>
                <a:cs typeface="Helvetica"/>
                <a:sym typeface="Helvetica"/>
              </a:defRPr>
            </a:pPr>
            <a:r>
              <a:rPr>
                <a:solidFill>
                  <a:schemeClr val="accent5"/>
                </a:solidFill>
              </a:rPr>
              <a:t>程序计数器（PC）</a:t>
            </a:r>
            <a:r>
              <a:t>保存有下一次要取的指令的地址。</a:t>
            </a:r>
          </a:p>
          <a:p>
            <a:pPr marR="457200" indent="266700" algn="l" defTabSz="266700">
              <a:defRPr sz="4500">
                <a:latin typeface="Helvetica"/>
                <a:ea typeface="Helvetica"/>
                <a:cs typeface="Helvetica"/>
                <a:sym typeface="Helvetica"/>
              </a:defRPr>
            </a:pPr>
            <a:r>
              <a:t>取到的指令被放置在处理器的</a:t>
            </a:r>
            <a:r>
              <a:rPr>
                <a:solidFill>
                  <a:schemeClr val="accent5"/>
                </a:solidFill>
              </a:rPr>
              <a:t>指令寄存器（IR）</a:t>
            </a:r>
            <a:r>
              <a:t>中。</a:t>
            </a:r>
          </a:p>
        </p:txBody>
      </p:sp>
      <p:pic>
        <p:nvPicPr>
          <p:cNvPr id="1634" name="屏幕快照 2019-02-27 下午2.58.58.png" descr="屏幕快照 2019-02-27 下午2.58.58.png"/>
          <p:cNvPicPr>
            <a:picLocks noChangeAspect="1"/>
          </p:cNvPicPr>
          <p:nvPr/>
        </p:nvPicPr>
        <p:blipFill>
          <a:blip r:embed="rId5">
            <a:extLst/>
          </a:blip>
          <a:stretch>
            <a:fillRect/>
          </a:stretch>
        </p:blipFill>
        <p:spPr>
          <a:xfrm>
            <a:off x="19232505" y="956655"/>
            <a:ext cx="4651842" cy="1042941"/>
          </a:xfrm>
          <a:prstGeom prst="rect">
            <a:avLst/>
          </a:prstGeom>
          <a:ln w="12700">
            <a:miter lim="400000"/>
          </a:ln>
        </p:spPr>
      </p:pic>
      <p:sp>
        <p:nvSpPr>
          <p:cNvPr id="13"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127412139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4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4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8" name="关于进程控制块，说法错误的是（ ）…"/>
          <p:cNvSpPr/>
          <p:nvPr/>
        </p:nvSpPr>
        <p:spPr>
          <a:xfrm>
            <a:off x="2635134" y="5613100"/>
            <a:ext cx="19113730" cy="231858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lang="en-US" dirty="0" smtClean="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进程控制块中保留的处理机状态信息通常</a:t>
            </a:r>
            <a:r>
              <a:rPr lang="zh-CN" altLang="en-US" sz="4800" dirty="0" smtClean="0">
                <a:sym typeface="Lantinghei SC Extralight"/>
              </a:rPr>
              <a:t>包括</a:t>
            </a:r>
            <a:r>
              <a:rPr lang="en-US" altLang="zh-CN" sz="4800" dirty="0" smtClean="0">
                <a:sym typeface="Lantinghei SC Extralight"/>
              </a:rPr>
              <a:t>______</a:t>
            </a:r>
            <a:r>
              <a:rPr lang="zh-CN" altLang="en-US" sz="4800" dirty="0" smtClean="0">
                <a:sym typeface="Lantinghei SC Extralight"/>
              </a:rPr>
              <a:t>、</a:t>
            </a:r>
            <a:r>
              <a:rPr lang="en-US" altLang="zh-CN" sz="4800" dirty="0" smtClean="0">
                <a:sym typeface="Lantinghei SC Extralight"/>
              </a:rPr>
              <a:t>______</a:t>
            </a:r>
            <a:r>
              <a:rPr lang="zh-CN" altLang="en-US" sz="4800" dirty="0" smtClean="0">
                <a:sym typeface="Lantinghei SC Extralight"/>
              </a:rPr>
              <a:t>、程序</a:t>
            </a:r>
            <a:r>
              <a:rPr lang="zh-CN" altLang="en-US" sz="4800" dirty="0">
                <a:sym typeface="Lantinghei SC Extralight"/>
              </a:rPr>
              <a:t>状态字和用户栈指针。</a:t>
            </a:r>
            <a:endParaRPr dirty="0"/>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extLst>
      <p:ext uri="{BB962C8B-B14F-4D97-AF65-F5344CB8AC3E}">
        <p14:creationId xmlns:p14="http://schemas.microsoft.com/office/powerpoint/2010/main" val="2023172859"/>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4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4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8" name="关于进程控制块，说法错误的是（ ）…"/>
          <p:cNvSpPr/>
          <p:nvPr/>
        </p:nvSpPr>
        <p:spPr>
          <a:xfrm>
            <a:off x="2635134" y="5613100"/>
            <a:ext cx="19113730" cy="231858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lang="en-US" dirty="0" smtClean="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进程控制块中保留的处理机状态信息通常</a:t>
            </a:r>
            <a:r>
              <a:rPr lang="zh-CN" altLang="en-US" sz="4800" dirty="0" smtClean="0">
                <a:sym typeface="Lantinghei SC Extralight"/>
              </a:rPr>
              <a:t>包括</a:t>
            </a:r>
            <a:r>
              <a:rPr lang="en-US" altLang="zh-CN" sz="4800" dirty="0" smtClean="0">
                <a:sym typeface="Lantinghei SC Extralight"/>
              </a:rPr>
              <a:t>______</a:t>
            </a:r>
            <a:r>
              <a:rPr lang="zh-CN" altLang="en-US" sz="4800" dirty="0" smtClean="0">
                <a:sym typeface="Lantinghei SC Extralight"/>
              </a:rPr>
              <a:t>、</a:t>
            </a:r>
            <a:r>
              <a:rPr lang="en-US" altLang="zh-CN" sz="4800" dirty="0" smtClean="0">
                <a:sym typeface="Lantinghei SC Extralight"/>
              </a:rPr>
              <a:t>______</a:t>
            </a:r>
            <a:r>
              <a:rPr lang="zh-CN" altLang="en-US" sz="4800" dirty="0" smtClean="0">
                <a:sym typeface="Lantinghei SC Extralight"/>
              </a:rPr>
              <a:t>、程序</a:t>
            </a:r>
            <a:r>
              <a:rPr lang="zh-CN" altLang="en-US" sz="4800" dirty="0">
                <a:sym typeface="Lantinghei SC Extralight"/>
              </a:rPr>
              <a:t>状态字和用户栈指针。</a:t>
            </a:r>
            <a:endParaRPr dirty="0"/>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
        <p:nvSpPr>
          <p:cNvPr id="8" name="进程控制块"/>
          <p:cNvSpPr/>
          <p:nvPr/>
        </p:nvSpPr>
        <p:spPr>
          <a:xfrm>
            <a:off x="13395126" y="5613100"/>
            <a:ext cx="330859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rPr lang="zh-CN" altLang="en-US" dirty="0" smtClean="0"/>
              <a:t>通用寄存器</a:t>
            </a:r>
            <a:endParaRPr dirty="0"/>
          </a:p>
        </p:txBody>
      </p:sp>
      <p:sp>
        <p:nvSpPr>
          <p:cNvPr id="9" name="进程控制块"/>
          <p:cNvSpPr/>
          <p:nvPr/>
        </p:nvSpPr>
        <p:spPr>
          <a:xfrm>
            <a:off x="17328986" y="5613100"/>
            <a:ext cx="330859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rPr lang="zh-CN" altLang="en-US" dirty="0" smtClean="0"/>
              <a:t>指令计数器</a:t>
            </a:r>
            <a:endParaRPr dirty="0"/>
          </a:p>
        </p:txBody>
      </p:sp>
    </p:spTree>
    <p:extLst>
      <p:ext uri="{BB962C8B-B14F-4D97-AF65-F5344CB8AC3E}">
        <p14:creationId xmlns:p14="http://schemas.microsoft.com/office/powerpoint/2010/main" val="210174615"/>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3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3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3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36" name="进程控制块中用于唯一标识一个进程的信息是（）…"/>
          <p:cNvSpPr/>
          <p:nvPr/>
        </p:nvSpPr>
        <p:spPr>
          <a:xfrm>
            <a:off x="5539978" y="4187355"/>
            <a:ext cx="13694569"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进程控制块中用于唯一标识一个进程的信息是（）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进程标识符信息</a:t>
            </a:r>
          </a:p>
          <a:p>
            <a:pPr algn="l">
              <a:defRPr sz="4800">
                <a:latin typeface="Lantinghei SC Extralight"/>
                <a:ea typeface="Lantinghei SC Extralight"/>
                <a:cs typeface="Lantinghei SC Extralight"/>
                <a:sym typeface="Lantinghei SC Extralight"/>
              </a:defRPr>
            </a:pPr>
            <a:r>
              <a:t>B. 处理机状态信息</a:t>
            </a:r>
          </a:p>
          <a:p>
            <a:pPr algn="l">
              <a:defRPr sz="4800">
                <a:latin typeface="Lantinghei SC Extralight"/>
                <a:ea typeface="Lantinghei SC Extralight"/>
                <a:cs typeface="Lantinghei SC Extralight"/>
                <a:sym typeface="Lantinghei SC Extralight"/>
              </a:defRPr>
            </a:pPr>
            <a:r>
              <a:t>C. 进程控制信息</a:t>
            </a:r>
          </a:p>
          <a:p>
            <a:pPr algn="l">
              <a:defRPr sz="4800">
                <a:latin typeface="Lantinghei SC Extralight"/>
                <a:ea typeface="Lantinghei SC Extralight"/>
                <a:cs typeface="Lantinghei SC Extralight"/>
                <a:sym typeface="Lantinghei SC Extralight"/>
              </a:defRPr>
            </a:pPr>
            <a:r>
              <a:t>D. 进程调度信息</a:t>
            </a:r>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3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4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4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2" name="进程控制块中用于唯一标识一个进程的信息是（A）…"/>
          <p:cNvSpPr/>
          <p:nvPr/>
        </p:nvSpPr>
        <p:spPr>
          <a:xfrm>
            <a:off x="5539978" y="4187355"/>
            <a:ext cx="14173201"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进程控制块中用于唯一标识一个进程的信息是（</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进程标识符信息</a:t>
            </a:r>
          </a:p>
          <a:p>
            <a:pPr algn="l">
              <a:defRPr sz="4800">
                <a:latin typeface="Lantinghei SC Extralight"/>
                <a:ea typeface="Lantinghei SC Extralight"/>
                <a:cs typeface="Lantinghei SC Extralight"/>
                <a:sym typeface="Lantinghei SC Extralight"/>
              </a:defRPr>
            </a:pPr>
            <a:r>
              <a:t>B. 处理机状态信息</a:t>
            </a:r>
          </a:p>
          <a:p>
            <a:pPr algn="l">
              <a:defRPr sz="4800">
                <a:latin typeface="Lantinghei SC Extralight"/>
                <a:ea typeface="Lantinghei SC Extralight"/>
                <a:cs typeface="Lantinghei SC Extralight"/>
                <a:sym typeface="Lantinghei SC Extralight"/>
              </a:defRPr>
            </a:pPr>
            <a:r>
              <a:t>C. 进程控制信息</a:t>
            </a:r>
          </a:p>
          <a:p>
            <a:pPr algn="l">
              <a:defRPr sz="4800">
                <a:latin typeface="Lantinghei SC Extralight"/>
                <a:ea typeface="Lantinghei SC Extralight"/>
                <a:cs typeface="Lantinghei SC Extralight"/>
                <a:sym typeface="Lantinghei SC Extralight"/>
              </a:defRPr>
            </a:pPr>
            <a:r>
              <a:t>D. 进程调度信息</a:t>
            </a:r>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4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4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8" name="关于进程控制块，说法错误的是（ ）…"/>
          <p:cNvSpPr/>
          <p:nvPr/>
        </p:nvSpPr>
        <p:spPr>
          <a:xfrm>
            <a:off x="3101577" y="4187355"/>
            <a:ext cx="181808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关于进程控制块，说法错误的是（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进程控制块是操作系统中最重要的数据结构</a:t>
            </a:r>
          </a:p>
          <a:p>
            <a:pPr algn="l">
              <a:defRPr sz="4800">
                <a:latin typeface="Lantinghei SC Extralight"/>
                <a:ea typeface="Lantinghei SC Extralight"/>
                <a:cs typeface="Lantinghei SC Extralight"/>
                <a:sym typeface="Lantinghei SC Extralight"/>
              </a:defRPr>
            </a:pPr>
            <a:r>
              <a:t>B. 进程控制块是进程实体存在的标志</a:t>
            </a:r>
          </a:p>
          <a:p>
            <a:pPr algn="l">
              <a:defRPr sz="4800">
                <a:latin typeface="Lantinghei SC Extralight"/>
                <a:ea typeface="Lantinghei SC Extralight"/>
                <a:cs typeface="Lantinghei SC Extralight"/>
                <a:sym typeface="Lantinghei SC Extralight"/>
              </a:defRPr>
            </a:pPr>
            <a:r>
              <a:t>C. 进程控制块记录了用于描述进程情况及控制进程运行所需的信息</a:t>
            </a:r>
          </a:p>
          <a:p>
            <a:pPr algn="l">
              <a:defRPr sz="4800">
                <a:latin typeface="Lantinghei SC Extralight"/>
                <a:ea typeface="Lantinghei SC Extralight"/>
                <a:cs typeface="Lantinghei SC Extralight"/>
                <a:sym typeface="Lantinghei SC Extralight"/>
              </a:defRPr>
            </a:pPr>
            <a:r>
              <a:t>D. 进程控制块是一个概念不是实体</a:t>
            </a:r>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5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5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53"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54" name="关于进程控制块，说法错误的是（D）…"/>
          <p:cNvSpPr/>
          <p:nvPr/>
        </p:nvSpPr>
        <p:spPr>
          <a:xfrm>
            <a:off x="3101577" y="4187355"/>
            <a:ext cx="18180845" cy="513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关于进程控制块，说法错误的是（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进程控制块是操作系统中最重要的数据结构</a:t>
            </a:r>
          </a:p>
          <a:p>
            <a:pPr algn="l">
              <a:defRPr sz="4800">
                <a:latin typeface="Lantinghei SC Extralight"/>
                <a:ea typeface="Lantinghei SC Extralight"/>
                <a:cs typeface="Lantinghei SC Extralight"/>
                <a:sym typeface="Lantinghei SC Extralight"/>
              </a:defRPr>
            </a:pPr>
            <a:r>
              <a:t>B. 进程控制块是进程实体存在的标志</a:t>
            </a:r>
          </a:p>
          <a:p>
            <a:pPr algn="l">
              <a:defRPr sz="4800">
                <a:latin typeface="Lantinghei SC Extralight"/>
                <a:ea typeface="Lantinghei SC Extralight"/>
                <a:cs typeface="Lantinghei SC Extralight"/>
                <a:sym typeface="Lantinghei SC Extralight"/>
              </a:defRPr>
            </a:pPr>
            <a:r>
              <a:t>C. 进程控制块记录了用于描述进程情况及控制进程运行所需的信息</a:t>
            </a:r>
          </a:p>
          <a:p>
            <a:pPr algn="l">
              <a:defRPr sz="4800">
                <a:solidFill>
                  <a:schemeClr val="accent5"/>
                </a:solidFill>
                <a:latin typeface="Lantinghei SC Extralight"/>
                <a:ea typeface="Lantinghei SC Extralight"/>
                <a:cs typeface="Lantinghei SC Extralight"/>
                <a:sym typeface="Lantinghei SC Extralight"/>
              </a:defRPr>
            </a:pPr>
            <a:r>
              <a:t>D. 进程控制块是一个概念不是实体</a:t>
            </a:r>
          </a:p>
        </p:txBody>
      </p:sp>
      <p:sp>
        <p:nvSpPr>
          <p:cNvPr id="7" name="2.1.3 进程控制块"/>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2.1.3 进程控制块</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41"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1942"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1943"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1944"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1945"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1946"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19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948"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949" name="程序的并发执行"/>
          <p:cNvSpPr/>
          <p:nvPr/>
        </p:nvSpPr>
        <p:spPr>
          <a:xfrm>
            <a:off x="15686933" y="2073439"/>
            <a:ext cx="513664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程序的并发执行</a:t>
            </a:r>
          </a:p>
        </p:txBody>
      </p:sp>
      <p:sp>
        <p:nvSpPr>
          <p:cNvPr id="1950" name="进程的概念"/>
          <p:cNvSpPr/>
          <p:nvPr/>
        </p:nvSpPr>
        <p:spPr>
          <a:xfrm>
            <a:off x="15686933" y="3061512"/>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进程的概念</a:t>
            </a:r>
          </a:p>
        </p:txBody>
      </p:sp>
      <p:sp>
        <p:nvSpPr>
          <p:cNvPr id="1951" name="进程控制块"/>
          <p:cNvSpPr/>
          <p:nvPr/>
        </p:nvSpPr>
        <p:spPr>
          <a:xfrm>
            <a:off x="15686933" y="4027216"/>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进程控制块</a:t>
            </a:r>
          </a:p>
        </p:txBody>
      </p:sp>
      <p:sp>
        <p:nvSpPr>
          <p:cNvPr id="1952" name="线条"/>
          <p:cNvSpPr/>
          <p:nvPr/>
        </p:nvSpPr>
        <p:spPr>
          <a:xfrm flipV="1">
            <a:off x="15366767" y="2370504"/>
            <a:ext cx="1" cy="4415977"/>
          </a:xfrm>
          <a:prstGeom prst="line">
            <a:avLst/>
          </a:prstGeom>
          <a:ln w="38100">
            <a:solidFill>
              <a:srgbClr val="000000"/>
            </a:solidFill>
            <a:miter lim="400000"/>
          </a:ln>
        </p:spPr>
        <p:txBody>
          <a:bodyPr lIns="50800" tIns="50800" rIns="50800" bIns="50800" anchor="ctr"/>
          <a:lstStyle/>
          <a:p>
            <a:pPr>
              <a:defRPr sz="3200"/>
            </a:pPr>
            <a:endParaRPr/>
          </a:p>
        </p:txBody>
      </p:sp>
      <p:sp>
        <p:nvSpPr>
          <p:cNvPr id="1953" name="线条"/>
          <p:cNvSpPr/>
          <p:nvPr/>
        </p:nvSpPr>
        <p:spPr>
          <a:xfrm>
            <a:off x="14797899" y="4095140"/>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1954" name="进程的状态"/>
          <p:cNvSpPr/>
          <p:nvPr/>
        </p:nvSpPr>
        <p:spPr>
          <a:xfrm>
            <a:off x="15686933" y="5014290"/>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bg2"/>
                </a:solidFill>
              </a:rPr>
              <a:t>进程的状态</a:t>
            </a:r>
          </a:p>
        </p:txBody>
      </p:sp>
      <p:sp>
        <p:nvSpPr>
          <p:cNvPr id="1955" name="进程的组织"/>
          <p:cNvSpPr/>
          <p:nvPr/>
        </p:nvSpPr>
        <p:spPr>
          <a:xfrm>
            <a:off x="15686933" y="597999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rPr dirty="0">
                <a:solidFill>
                  <a:schemeClr val="bg2"/>
                </a:solidFill>
              </a:rPr>
              <a:t>进程的组织</a:t>
            </a:r>
          </a:p>
        </p:txBody>
      </p:sp>
    </p:spTree>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2971"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 name="第六节 指令的执行"/>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指令的执行</a:t>
            </a:r>
          </a:p>
        </p:txBody>
      </p:sp>
      <p:sp>
        <p:nvSpPr>
          <p:cNvPr id="163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41" name="指令的执行"/>
          <p:cNvSpPr/>
          <p:nvPr/>
        </p:nvSpPr>
        <p:spPr>
          <a:xfrm>
            <a:off x="435982" y="910069"/>
            <a:ext cx="36802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指令的执行</a:t>
            </a:r>
          </a:p>
        </p:txBody>
      </p:sp>
      <p:sp>
        <p:nvSpPr>
          <p:cNvPr id="1642" name="选择题"/>
          <p:cNvSpPr/>
          <p:nvPr/>
        </p:nvSpPr>
        <p:spPr>
          <a:xfrm>
            <a:off x="4610822"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643" name="填空题"/>
          <p:cNvSpPr/>
          <p:nvPr/>
        </p:nvSpPr>
        <p:spPr>
          <a:xfrm>
            <a:off x="6268308" y="1109825"/>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pic>
        <p:nvPicPr>
          <p:cNvPr id="1644" name="pasted-image.png" descr="pasted-image.png"/>
          <p:cNvPicPr>
            <a:picLocks noChangeAspect="1"/>
          </p:cNvPicPr>
          <p:nvPr/>
        </p:nvPicPr>
        <p:blipFill>
          <a:blip r:embed="rId4">
            <a:extLst/>
          </a:blip>
          <a:stretch>
            <a:fillRect/>
          </a:stretch>
        </p:blipFill>
        <p:spPr>
          <a:xfrm>
            <a:off x="4148597" y="3836771"/>
            <a:ext cx="16086806" cy="2780321"/>
          </a:xfrm>
          <a:prstGeom prst="rect">
            <a:avLst/>
          </a:prstGeom>
          <a:ln w="12700">
            <a:miter lim="400000"/>
          </a:ln>
        </p:spPr>
      </p:pic>
      <p:sp>
        <p:nvSpPr>
          <p:cNvPr id="1645" name="指令中包含确定处理器要采取动作的位，处理器解释指令并执行要求的动作。"/>
          <p:cNvSpPr/>
          <p:nvPr/>
        </p:nvSpPr>
        <p:spPr>
          <a:xfrm>
            <a:off x="791300" y="2670604"/>
            <a:ext cx="198120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defRPr sz="4500">
                <a:latin typeface="Helvetica"/>
                <a:ea typeface="Helvetica"/>
                <a:cs typeface="Helvetica"/>
                <a:sym typeface="Helvetica"/>
              </a:defRPr>
            </a:pPr>
            <a:r>
              <a:rPr dirty="0"/>
              <a:t>指令中包含确定处理器要采取动作的位，</a:t>
            </a:r>
            <a:r>
              <a:rPr dirty="0">
                <a:solidFill>
                  <a:schemeClr val="accent5"/>
                </a:solidFill>
              </a:rPr>
              <a:t>处理器解释指令并执行要求的动作</a:t>
            </a:r>
            <a:r>
              <a:rPr dirty="0"/>
              <a:t>。</a:t>
            </a:r>
          </a:p>
        </p:txBody>
      </p:sp>
      <p:sp>
        <p:nvSpPr>
          <p:cNvPr id="1646" name="这些动作可分为4类：…"/>
          <p:cNvSpPr/>
          <p:nvPr/>
        </p:nvSpPr>
        <p:spPr>
          <a:xfrm>
            <a:off x="1143233" y="6881546"/>
            <a:ext cx="12744916" cy="474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indent="266700" algn="l" defTabSz="266700">
              <a:lnSpc>
                <a:spcPct val="120000"/>
              </a:lnSpc>
              <a:defRPr sz="4500">
                <a:latin typeface="Helvetica"/>
                <a:ea typeface="Helvetica"/>
                <a:cs typeface="Helvetica"/>
                <a:sym typeface="Helvetica"/>
              </a:defRPr>
            </a:pPr>
            <a:r>
              <a:rPr dirty="0"/>
              <a:t>这些动作可分为4类：</a:t>
            </a:r>
          </a:p>
          <a:p>
            <a:pPr marR="457200" indent="266700" algn="l" defTabSz="266700">
              <a:lnSpc>
                <a:spcPct val="120000"/>
              </a:lnSpc>
              <a:defRPr sz="4500">
                <a:latin typeface="Helvetica"/>
                <a:ea typeface="Helvetica"/>
                <a:cs typeface="Helvetica"/>
                <a:sym typeface="Helvetica"/>
              </a:defRPr>
            </a:pPr>
            <a:r>
              <a:rPr dirty="0"/>
              <a:t>	1）</a:t>
            </a:r>
            <a:r>
              <a:rPr dirty="0">
                <a:solidFill>
                  <a:schemeClr val="accent5"/>
                </a:solidFill>
              </a:rPr>
              <a:t>处理器与存储器</a:t>
            </a:r>
            <a:r>
              <a:rPr dirty="0"/>
              <a:t>之间的</a:t>
            </a:r>
            <a:r>
              <a:rPr dirty="0">
                <a:solidFill>
                  <a:schemeClr val="accent5"/>
                </a:solidFill>
              </a:rPr>
              <a:t>指令或数据传送</a:t>
            </a:r>
            <a:r>
              <a:rPr dirty="0"/>
              <a:t>操作</a:t>
            </a:r>
          </a:p>
          <a:p>
            <a:pPr marR="457200" indent="266700" algn="l" defTabSz="266700">
              <a:lnSpc>
                <a:spcPct val="120000"/>
              </a:lnSpc>
              <a:defRPr sz="4500">
                <a:latin typeface="Helvetica"/>
                <a:ea typeface="Helvetica"/>
                <a:cs typeface="Helvetica"/>
                <a:sym typeface="Helvetica"/>
              </a:defRPr>
            </a:pPr>
            <a:r>
              <a:rPr dirty="0"/>
              <a:t>	2）</a:t>
            </a:r>
            <a:r>
              <a:rPr dirty="0">
                <a:solidFill>
                  <a:schemeClr val="accent5"/>
                </a:solidFill>
              </a:rPr>
              <a:t>处理器与I/O设备</a:t>
            </a:r>
            <a:r>
              <a:rPr dirty="0"/>
              <a:t>之间的</a:t>
            </a:r>
            <a:r>
              <a:rPr dirty="0">
                <a:solidFill>
                  <a:schemeClr val="accent5"/>
                </a:solidFill>
              </a:rPr>
              <a:t>指令或数据传送</a:t>
            </a:r>
            <a:r>
              <a:rPr dirty="0"/>
              <a:t>操作</a:t>
            </a:r>
          </a:p>
          <a:p>
            <a:pPr marR="457200" indent="266700" algn="l" defTabSz="266700">
              <a:lnSpc>
                <a:spcPct val="120000"/>
              </a:lnSpc>
              <a:defRPr sz="4500">
                <a:latin typeface="Helvetica"/>
                <a:ea typeface="Helvetica"/>
                <a:cs typeface="Helvetica"/>
                <a:sym typeface="Helvetica"/>
              </a:defRPr>
            </a:pPr>
            <a:r>
              <a:rPr dirty="0"/>
              <a:t>	3）</a:t>
            </a:r>
            <a:r>
              <a:rPr dirty="0">
                <a:solidFill>
                  <a:schemeClr val="accent5"/>
                </a:solidFill>
              </a:rPr>
              <a:t>算术运算</a:t>
            </a:r>
            <a:r>
              <a:rPr dirty="0"/>
              <a:t>操作或</a:t>
            </a:r>
            <a:r>
              <a:rPr dirty="0">
                <a:solidFill>
                  <a:schemeClr val="accent5"/>
                </a:solidFill>
              </a:rPr>
              <a:t>逻辑运算</a:t>
            </a:r>
            <a:r>
              <a:rPr dirty="0"/>
              <a:t>操作</a:t>
            </a:r>
          </a:p>
          <a:p>
            <a:pPr marR="457200" indent="266700" algn="l" defTabSz="266700">
              <a:lnSpc>
                <a:spcPct val="120000"/>
              </a:lnSpc>
              <a:defRPr sz="4500">
                <a:latin typeface="Helvetica"/>
                <a:ea typeface="Helvetica"/>
                <a:cs typeface="Helvetica"/>
                <a:sym typeface="Helvetica"/>
              </a:defRPr>
            </a:pPr>
            <a:r>
              <a:rPr dirty="0"/>
              <a:t>	4）</a:t>
            </a:r>
            <a:r>
              <a:rPr dirty="0">
                <a:solidFill>
                  <a:schemeClr val="accent5"/>
                </a:solidFill>
              </a:rPr>
              <a:t>控制</a:t>
            </a:r>
            <a:r>
              <a:rPr dirty="0"/>
              <a:t>操作，即</a:t>
            </a:r>
            <a:r>
              <a:rPr dirty="0">
                <a:solidFill>
                  <a:schemeClr val="accent5"/>
                </a:solidFill>
              </a:rPr>
              <a:t>修改指令的执行顺序</a:t>
            </a:r>
            <a:r>
              <a:rPr dirty="0"/>
              <a:t>的操作</a:t>
            </a:r>
          </a:p>
        </p:txBody>
      </p:sp>
      <p:pic>
        <p:nvPicPr>
          <p:cNvPr id="1647" name="屏幕快照 2019-02-27 下午2.59.12.png" descr="屏幕快照 2019-02-27 下午2.59.12.png"/>
          <p:cNvPicPr>
            <a:picLocks noChangeAspect="1"/>
          </p:cNvPicPr>
          <p:nvPr/>
        </p:nvPicPr>
        <p:blipFill>
          <a:blip r:embed="rId5">
            <a:extLst/>
          </a:blip>
          <a:stretch>
            <a:fillRect/>
          </a:stretch>
        </p:blipFill>
        <p:spPr>
          <a:xfrm>
            <a:off x="19413097" y="954764"/>
            <a:ext cx="4481935" cy="1014161"/>
          </a:xfrm>
          <a:prstGeom prst="rect">
            <a:avLst/>
          </a:prstGeom>
          <a:ln w="12700">
            <a:miter lim="400000"/>
          </a:ln>
        </p:spPr>
      </p:pic>
      <p:sp>
        <p:nvSpPr>
          <p:cNvPr id="12"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21316945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5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53"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一个单一指令需要的处理称为（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单一指令</a:t>
            </a:r>
          </a:p>
          <a:p>
            <a:pPr algn="l">
              <a:defRPr>
                <a:latin typeface="Hannotate SC Regular"/>
                <a:ea typeface="Hannotate SC Regular"/>
                <a:cs typeface="Hannotate SC Regular"/>
                <a:sym typeface="Hannotate SC Regular"/>
              </a:defRPr>
            </a:pPr>
            <a:r>
              <a:t>B. 指令周期</a:t>
            </a:r>
          </a:p>
          <a:p>
            <a:pPr algn="l">
              <a:defRPr>
                <a:latin typeface="Hannotate SC Regular"/>
                <a:ea typeface="Hannotate SC Regular"/>
                <a:cs typeface="Hannotate SC Regular"/>
                <a:sym typeface="Hannotate SC Regular"/>
              </a:defRPr>
            </a:pPr>
            <a:r>
              <a:t>C. 指令处理</a:t>
            </a:r>
          </a:p>
          <a:p>
            <a:pPr algn="l">
              <a:defRPr>
                <a:latin typeface="Hannotate SC Regular"/>
                <a:ea typeface="Hannotate SC Regular"/>
                <a:cs typeface="Hannotate SC Regular"/>
                <a:sym typeface="Hannotate SC Regular"/>
              </a:defRPr>
            </a:pPr>
            <a:r>
              <a:t>D. 单一处理</a:t>
            </a:r>
          </a:p>
        </p:txBody>
      </p:sp>
      <p:sp>
        <p:nvSpPr>
          <p:cNvPr id="1654"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6"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9547478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5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58"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一个单一指令需要的处理称为（ </a:t>
            </a:r>
            <a:r>
              <a:rPr>
                <a:solidFill>
                  <a:schemeClr val="accent5"/>
                </a:solidFill>
                <a:latin typeface="Hannotate SC Bold"/>
                <a:ea typeface="Hannotate SC Bold"/>
                <a:cs typeface="Hannotate SC Bold"/>
                <a:sym typeface="Hannotate SC Bold"/>
              </a:rPr>
              <a:t>B</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单一指令</a:t>
            </a:r>
          </a:p>
          <a:p>
            <a:pPr algn="l">
              <a:defRPr>
                <a:solidFill>
                  <a:schemeClr val="accent5"/>
                </a:solidFill>
                <a:latin typeface="Hannotate SC Regular"/>
                <a:ea typeface="Hannotate SC Regular"/>
                <a:cs typeface="Hannotate SC Regular"/>
                <a:sym typeface="Hannotate SC Regular"/>
              </a:defRPr>
            </a:pPr>
            <a:r>
              <a:t>B. 指令周期</a:t>
            </a:r>
          </a:p>
          <a:p>
            <a:pPr algn="l">
              <a:defRPr>
                <a:latin typeface="Hannotate SC Regular"/>
                <a:ea typeface="Hannotate SC Regular"/>
                <a:cs typeface="Hannotate SC Regular"/>
                <a:sym typeface="Hannotate SC Regular"/>
              </a:defRPr>
            </a:pPr>
            <a:r>
              <a:t>C. 指令处理</a:t>
            </a:r>
          </a:p>
          <a:p>
            <a:pPr algn="l">
              <a:defRPr>
                <a:latin typeface="Hannotate SC Regular"/>
                <a:ea typeface="Hannotate SC Regular"/>
                <a:cs typeface="Hannotate SC Regular"/>
                <a:sym typeface="Hannotate SC Regular"/>
              </a:defRPr>
            </a:pPr>
            <a:r>
              <a:t>D. 单一处理</a:t>
            </a:r>
          </a:p>
        </p:txBody>
      </p:sp>
      <p:sp>
        <p:nvSpPr>
          <p:cNvPr id="1659"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6"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4490860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6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63"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一个指令周期可以划分成两个步骤，分别是（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运算周期和存储周期</a:t>
            </a:r>
          </a:p>
          <a:p>
            <a:pPr algn="l">
              <a:defRPr>
                <a:latin typeface="Hannotate SC Regular"/>
                <a:ea typeface="Hannotate SC Regular"/>
                <a:cs typeface="Hannotate SC Regular"/>
                <a:sym typeface="Hannotate SC Regular"/>
              </a:defRPr>
            </a:pPr>
            <a:r>
              <a:t>B. 取指周期和存储周期</a:t>
            </a:r>
          </a:p>
          <a:p>
            <a:pPr algn="l">
              <a:defRPr>
                <a:latin typeface="Hannotate SC Regular"/>
                <a:ea typeface="Hannotate SC Regular"/>
                <a:cs typeface="Hannotate SC Regular"/>
                <a:sym typeface="Hannotate SC Regular"/>
              </a:defRPr>
            </a:pPr>
            <a:r>
              <a:t>C. 取指周期和执行周期</a:t>
            </a:r>
          </a:p>
          <a:p>
            <a:pPr algn="l">
              <a:defRPr>
                <a:latin typeface="Hannotate SC Regular"/>
                <a:ea typeface="Hannotate SC Regular"/>
                <a:cs typeface="Hannotate SC Regular"/>
                <a:sym typeface="Hannotate SC Regular"/>
              </a:defRPr>
            </a:pPr>
            <a:r>
              <a:t>D. 执行周期和存储周期</a:t>
            </a:r>
          </a:p>
        </p:txBody>
      </p:sp>
      <p:sp>
        <p:nvSpPr>
          <p:cNvPr id="1664"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6"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153212696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6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68"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一个指令周期可以划分成两个步骤，分别是（ </a:t>
            </a:r>
            <a:r>
              <a:rPr>
                <a:solidFill>
                  <a:schemeClr val="accent5"/>
                </a:solidFill>
                <a:latin typeface="Hannotate SC Bold"/>
                <a:ea typeface="Hannotate SC Bold"/>
                <a:cs typeface="Hannotate SC Bold"/>
                <a:sym typeface="Hannotate SC Bold"/>
              </a:rPr>
              <a:t>C</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运算周期和存储周期</a:t>
            </a:r>
          </a:p>
          <a:p>
            <a:pPr algn="l">
              <a:defRPr>
                <a:latin typeface="Hannotate SC Regular"/>
                <a:ea typeface="Hannotate SC Regular"/>
                <a:cs typeface="Hannotate SC Regular"/>
                <a:sym typeface="Hannotate SC Regular"/>
              </a:defRPr>
            </a:pPr>
            <a:r>
              <a:t>B. 取指周期和存储周期</a:t>
            </a:r>
          </a:p>
          <a:p>
            <a:pPr algn="l">
              <a:defRPr>
                <a:solidFill>
                  <a:schemeClr val="accent5"/>
                </a:solidFill>
                <a:latin typeface="Hannotate SC Regular"/>
                <a:ea typeface="Hannotate SC Regular"/>
                <a:cs typeface="Hannotate SC Regular"/>
                <a:sym typeface="Hannotate SC Regular"/>
              </a:defRPr>
            </a:pPr>
            <a:r>
              <a:t>C. 取指周期和执行周期</a:t>
            </a:r>
          </a:p>
          <a:p>
            <a:pPr algn="l">
              <a:defRPr>
                <a:latin typeface="Hannotate SC Regular"/>
                <a:ea typeface="Hannotate SC Regular"/>
                <a:cs typeface="Hannotate SC Regular"/>
                <a:sym typeface="Hannotate SC Regular"/>
              </a:defRPr>
            </a:pPr>
            <a:r>
              <a:t>D. 执行周期和存储周期</a:t>
            </a:r>
          </a:p>
        </p:txBody>
      </p:sp>
      <p:sp>
        <p:nvSpPr>
          <p:cNvPr id="1669"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6"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21290068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94"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695" name="1810…"/>
          <p:cNvSpPr/>
          <p:nvPr/>
        </p:nvSpPr>
        <p:spPr>
          <a:xfrm>
            <a:off x="3099367" y="5473699"/>
            <a:ext cx="18185266"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CPU中的______存放当前程序下一条要执行的指令在内存中的地址，CPU从该地址取到指令，并将该指令放入CPU的______中。</a:t>
            </a:r>
          </a:p>
        </p:txBody>
      </p:sp>
      <p:sp>
        <p:nvSpPr>
          <p:cNvPr id="1696"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6"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980217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699"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00" name="1810…"/>
          <p:cNvSpPr/>
          <p:nvPr/>
        </p:nvSpPr>
        <p:spPr>
          <a:xfrm>
            <a:off x="3099367" y="5473699"/>
            <a:ext cx="18185266"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CPU中的______存放当前程序下一条要执行的指令在内存中的地址，CPU从该地址取到指令，并将该指令放入CPU的______中。</a:t>
            </a:r>
          </a:p>
        </p:txBody>
      </p:sp>
      <p:sp>
        <p:nvSpPr>
          <p:cNvPr id="1701"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1702" name="指令寄存器"/>
          <p:cNvSpPr/>
          <p:nvPr/>
        </p:nvSpPr>
        <p:spPr>
          <a:xfrm>
            <a:off x="16638026" y="8272589"/>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指令寄存器</a:t>
            </a:r>
          </a:p>
        </p:txBody>
      </p:sp>
      <p:sp>
        <p:nvSpPr>
          <p:cNvPr id="1703" name="程序计数器"/>
          <p:cNvSpPr/>
          <p:nvPr/>
        </p:nvSpPr>
        <p:spPr>
          <a:xfrm>
            <a:off x="5516780" y="5474026"/>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程序计数器</a:t>
            </a:r>
          </a:p>
        </p:txBody>
      </p:sp>
      <p:sp>
        <p:nvSpPr>
          <p:cNvPr id="8" name="1.6 指令的执行"/>
          <p:cNvSpPr/>
          <p:nvPr/>
        </p:nvSpPr>
        <p:spPr>
          <a:xfrm>
            <a:off x="203200" y="118346"/>
            <a:ext cx="333424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1.6 指令的执行</a:t>
            </a:r>
          </a:p>
        </p:txBody>
      </p:sp>
    </p:spTree>
    <p:extLst>
      <p:ext uri="{BB962C8B-B14F-4D97-AF65-F5344CB8AC3E}">
        <p14:creationId xmlns:p14="http://schemas.microsoft.com/office/powerpoint/2010/main" val="3315277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706"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707"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708"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709"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710"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71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712"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713" name="指令周期"/>
          <p:cNvSpPr/>
          <p:nvPr/>
        </p:nvSpPr>
        <p:spPr>
          <a:xfrm>
            <a:off x="14080456" y="9037777"/>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指令周期</a:t>
            </a:r>
          </a:p>
        </p:txBody>
      </p:sp>
      <p:sp>
        <p:nvSpPr>
          <p:cNvPr id="1714" name="取指令"/>
          <p:cNvSpPr/>
          <p:nvPr/>
        </p:nvSpPr>
        <p:spPr>
          <a:xfrm>
            <a:off x="14080456" y="10025850"/>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取指令</a:t>
            </a:r>
          </a:p>
        </p:txBody>
      </p:sp>
      <p:sp>
        <p:nvSpPr>
          <p:cNvPr id="1715" name="执行指令"/>
          <p:cNvSpPr/>
          <p:nvPr/>
        </p:nvSpPr>
        <p:spPr>
          <a:xfrm>
            <a:off x="14080456" y="10991554"/>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执行指令</a:t>
            </a:r>
          </a:p>
        </p:txBody>
      </p:sp>
      <p:sp>
        <p:nvSpPr>
          <p:cNvPr id="1716" name="线条"/>
          <p:cNvSpPr/>
          <p:nvPr/>
        </p:nvSpPr>
        <p:spPr>
          <a:xfrm flipV="1">
            <a:off x="13768013" y="9127696"/>
            <a:ext cx="1" cy="2877490"/>
          </a:xfrm>
          <a:prstGeom prst="line">
            <a:avLst/>
          </a:prstGeom>
          <a:ln w="38100">
            <a:solidFill>
              <a:srgbClr val="000000"/>
            </a:solidFill>
            <a:miter lim="400000"/>
          </a:ln>
        </p:spPr>
        <p:txBody>
          <a:bodyPr lIns="50800" tIns="50800" rIns="50800" bIns="50800" anchor="ctr"/>
          <a:lstStyle/>
          <a:p>
            <a:pPr>
              <a:defRPr sz="3200"/>
            </a:pPr>
            <a:endParaRPr/>
          </a:p>
        </p:txBody>
      </p:sp>
      <p:sp>
        <p:nvSpPr>
          <p:cNvPr id="1717" name="线条"/>
          <p:cNvSpPr/>
          <p:nvPr/>
        </p:nvSpPr>
        <p:spPr>
          <a:xfrm>
            <a:off x="13165852" y="9589551"/>
            <a:ext cx="541869" cy="1"/>
          </a:xfrm>
          <a:prstGeom prst="line">
            <a:avLst/>
          </a:prstGeom>
          <a:ln w="38100">
            <a:solidFill>
              <a:srgbClr val="000000"/>
            </a:solidFill>
            <a:miter lim="400000"/>
          </a:ln>
        </p:spPr>
        <p:txBody>
          <a:bodyPr lIns="50800" tIns="50800" rIns="50800" bIns="50800" anchor="ctr"/>
          <a:lstStyle/>
          <a:p>
            <a:pPr>
              <a:defRPr sz="3200"/>
            </a:pPr>
            <a:endParaRPr/>
          </a:p>
        </p:txBody>
      </p:sp>
    </p:spTree>
    <p:extLst>
      <p:ext uri="{BB962C8B-B14F-4D97-AF65-F5344CB8AC3E}">
        <p14:creationId xmlns:p14="http://schemas.microsoft.com/office/powerpoint/2010/main" val="141470049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720"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721"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722"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723"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724"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72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72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20797299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二章…"/>
          <p:cNvSpPr/>
          <p:nvPr/>
        </p:nvSpPr>
        <p:spPr>
          <a:xfrm>
            <a:off x="8659812" y="4386262"/>
            <a:ext cx="7064376"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第二章</a:t>
            </a:r>
          </a:p>
          <a:p>
            <a:pPr defTabSz="821531">
              <a:defRPr sz="13600">
                <a:latin typeface="Lantinghei SC Demibold"/>
                <a:ea typeface="Lantinghei SC Demibold"/>
                <a:cs typeface="Lantinghei SC Demibold"/>
                <a:sym typeface="Lantinghei SC Demibold"/>
              </a:defRPr>
            </a:pPr>
            <a:r>
              <a:t>进程管理</a:t>
            </a:r>
          </a:p>
        </p:txBody>
      </p:sp>
      <p:sp>
        <p:nvSpPr>
          <p:cNvPr id="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73"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74"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75"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76"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77"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852" y="1531619"/>
            <a:ext cx="9261764" cy="10549642"/>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2" name="1 进程的描述"/>
          <p:cNvSpPr/>
          <p:nvPr/>
        </p:nvSpPr>
        <p:spPr>
          <a:xfrm>
            <a:off x="9349067" y="3617302"/>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进程的描述</a:t>
            </a:r>
          </a:p>
        </p:txBody>
      </p:sp>
      <p:sp>
        <p:nvSpPr>
          <p:cNvPr id="73"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74"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75"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76"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77"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4613599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3" name="1 进程的描述"/>
          <p:cNvSpPr/>
          <p:nvPr/>
        </p:nvSpPr>
        <p:spPr>
          <a:xfrm>
            <a:off x="9349067" y="3530563"/>
            <a:ext cx="4908394"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1 进程的描述</a:t>
            </a:r>
          </a:p>
        </p:txBody>
      </p:sp>
      <p:sp>
        <p:nvSpPr>
          <p:cNvPr id="84" name="2 进程的控制"/>
          <p:cNvSpPr/>
          <p:nvPr/>
        </p:nvSpPr>
        <p:spPr>
          <a:xfrm>
            <a:off x="9349067" y="4680348"/>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进程的控制</a:t>
            </a:r>
          </a:p>
        </p:txBody>
      </p:sp>
      <p:sp>
        <p:nvSpPr>
          <p:cNvPr id="85" name="3 操作系统内核"/>
          <p:cNvSpPr/>
          <p:nvPr/>
        </p:nvSpPr>
        <p:spPr>
          <a:xfrm>
            <a:off x="9349067" y="574339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操作系统内核</a:t>
            </a:r>
          </a:p>
        </p:txBody>
      </p:sp>
      <p:sp>
        <p:nvSpPr>
          <p:cNvPr id="86" name="4 进程同步"/>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进程同步</a:t>
            </a:r>
          </a:p>
        </p:txBody>
      </p:sp>
      <p:sp>
        <p:nvSpPr>
          <p:cNvPr id="87" name="5 进程通信"/>
          <p:cNvSpPr/>
          <p:nvPr/>
        </p:nvSpPr>
        <p:spPr>
          <a:xfrm>
            <a:off x="9349067" y="7869486"/>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进程通信</a:t>
            </a:r>
          </a:p>
        </p:txBody>
      </p:sp>
      <p:sp>
        <p:nvSpPr>
          <p:cNvPr id="88" name="6 线程"/>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线程</a:t>
            </a:r>
          </a:p>
        </p:txBody>
      </p:sp>
      <p:sp>
        <p:nvSpPr>
          <p:cNvPr id="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0"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 name="为什么要引入进程的概念？"/>
          <p:cNvSpPr/>
          <p:nvPr/>
        </p:nvSpPr>
        <p:spPr>
          <a:xfrm>
            <a:off x="4819650" y="5851055"/>
            <a:ext cx="14744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9600">
                <a:latin typeface="Lantinghei SC Demibold"/>
                <a:ea typeface="Lantinghei SC Demibold"/>
                <a:cs typeface="Lantinghei SC Demibold"/>
                <a:sym typeface="Lantinghei SC Demibold"/>
              </a:defRPr>
            </a:pPr>
            <a:r>
              <a:t>为什么要引入</a:t>
            </a:r>
            <a:r>
              <a:rPr>
                <a:solidFill>
                  <a:schemeClr val="accent5"/>
                </a:solidFill>
              </a:rPr>
              <a:t>进程</a:t>
            </a:r>
            <a:r>
              <a:t>的概念？</a:t>
            </a:r>
          </a:p>
        </p:txBody>
      </p:sp>
      <p:sp>
        <p:nvSpPr>
          <p:cNvPr id="9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6"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pic>
        <p:nvPicPr>
          <p:cNvPr id="97" name="屏幕快照 2019-03-03 下午7.47.36.png" descr="屏幕快照 2019-03-03 下午7.47.36.png"/>
          <p:cNvPicPr>
            <a:picLocks noChangeAspect="1"/>
          </p:cNvPicPr>
          <p:nvPr/>
        </p:nvPicPr>
        <p:blipFill>
          <a:blip r:embed="rId3">
            <a:extLst/>
          </a:blip>
          <a:srcRect l="1798"/>
          <a:stretch>
            <a:fillRect/>
          </a:stretch>
        </p:blipFill>
        <p:spPr>
          <a:xfrm>
            <a:off x="17344743" y="898924"/>
            <a:ext cx="6339351" cy="115348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0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04" name="程序的顺序执行"/>
          <p:cNvSpPr/>
          <p:nvPr/>
        </p:nvSpPr>
        <p:spPr>
          <a:xfrm>
            <a:off x="9912350" y="35201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程序的顺序执行</a:t>
            </a:r>
          </a:p>
        </p:txBody>
      </p:sp>
      <p:sp>
        <p:nvSpPr>
          <p:cNvPr id="105" name="程序的并发执行"/>
          <p:cNvSpPr/>
          <p:nvPr/>
        </p:nvSpPr>
        <p:spPr>
          <a:xfrm>
            <a:off x="9912350" y="6257455"/>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程序的并发执行</a:t>
            </a:r>
          </a:p>
        </p:txBody>
      </p:sp>
      <p:sp>
        <p:nvSpPr>
          <p:cNvPr id="106" name="进程的概念"/>
          <p:cNvSpPr/>
          <p:nvPr/>
        </p:nvSpPr>
        <p:spPr>
          <a:xfrm>
            <a:off x="10547350" y="8994717"/>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进程的概念</a:t>
            </a:r>
          </a:p>
        </p:txBody>
      </p:sp>
      <p:sp>
        <p:nvSpPr>
          <p:cNvPr id="107" name="箭头"/>
          <p:cNvSpPr/>
          <p:nvPr/>
        </p:nvSpPr>
        <p:spPr>
          <a:xfrm rot="5400000">
            <a:off x="11557000" y="4749123"/>
            <a:ext cx="1270000"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8" name="箭头"/>
          <p:cNvSpPr/>
          <p:nvPr/>
        </p:nvSpPr>
        <p:spPr>
          <a:xfrm rot="5400000">
            <a:off x="11557000" y="7486386"/>
            <a:ext cx="1270000"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110" name="屏幕快照 2019-03-03 下午7.47.36.png" descr="屏幕快照 2019-03-03 下午7.47.36.png"/>
          <p:cNvPicPr>
            <a:picLocks noChangeAspect="1"/>
          </p:cNvPicPr>
          <p:nvPr/>
        </p:nvPicPr>
        <p:blipFill>
          <a:blip r:embed="rId4">
            <a:extLst/>
          </a:blip>
          <a:srcRect l="1798"/>
          <a:stretch>
            <a:fillRect/>
          </a:stretch>
        </p:blipFill>
        <p:spPr>
          <a:xfrm>
            <a:off x="17344743" y="898924"/>
            <a:ext cx="6339351" cy="1153488"/>
          </a:xfrm>
          <a:prstGeom prst="rect">
            <a:avLst/>
          </a:prstGeom>
          <a:ln w="12700">
            <a:miter lim="400000"/>
          </a:ln>
        </p:spPr>
      </p:pic>
      <p:sp>
        <p:nvSpPr>
          <p:cNvPr id="12"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5"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116"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117"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118"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19"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20"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21"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22"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123"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24"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2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28"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sp>
        <p:nvSpPr>
          <p:cNvPr id="129" name="含义：…"/>
          <p:cNvSpPr/>
          <p:nvPr/>
        </p:nvSpPr>
        <p:spPr>
          <a:xfrm>
            <a:off x="1644699" y="3125887"/>
            <a:ext cx="21094602"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a:latin typeface="Helvetica"/>
                <a:ea typeface="Helvetica"/>
                <a:cs typeface="Helvetica"/>
                <a:sym typeface="Helvetica"/>
              </a:defRPr>
            </a:pPr>
            <a:r>
              <a:t>含义：</a:t>
            </a:r>
          </a:p>
          <a:p>
            <a:pPr algn="just">
              <a:defRPr>
                <a:latin typeface="Helvetica"/>
                <a:ea typeface="Helvetica"/>
                <a:cs typeface="Helvetica"/>
                <a:sym typeface="Helvetica"/>
              </a:defRPr>
            </a:pPr>
            <a:r>
              <a:t>先进入内存的程序先执行，在一个程序执行完毕之前，不能执行其他程序。</a:t>
            </a:r>
          </a:p>
        </p:txBody>
      </p:sp>
      <p:pic>
        <p:nvPicPr>
          <p:cNvPr id="130" name="屏幕快照 2019-02-27 下午6.56.30.png" descr="屏幕快照 2019-02-27 下午6.56.30.png"/>
          <p:cNvPicPr>
            <a:picLocks noChangeAspect="1"/>
          </p:cNvPicPr>
          <p:nvPr/>
        </p:nvPicPr>
        <p:blipFill>
          <a:blip r:embed="rId5">
            <a:extLst/>
          </a:blip>
          <a:stretch>
            <a:fillRect/>
          </a:stretch>
        </p:blipFill>
        <p:spPr>
          <a:xfrm>
            <a:off x="5625390" y="9059841"/>
            <a:ext cx="13133220" cy="2720453"/>
          </a:xfrm>
          <a:prstGeom prst="rect">
            <a:avLst/>
          </a:prstGeom>
          <a:ln w="12700">
            <a:miter lim="400000"/>
          </a:ln>
        </p:spPr>
      </p:pic>
      <p:pic>
        <p:nvPicPr>
          <p:cNvPr id="131" name="屏幕快照 2019-03-03 下午7.47.36.png" descr="屏幕快照 2019-03-03 下午7.47.36.png"/>
          <p:cNvPicPr>
            <a:picLocks noChangeAspect="1"/>
          </p:cNvPicPr>
          <p:nvPr/>
        </p:nvPicPr>
        <p:blipFill>
          <a:blip r:embed="rId6">
            <a:extLst/>
          </a:blip>
          <a:srcRect l="1798"/>
          <a:stretch>
            <a:fillRect/>
          </a:stretch>
        </p:blipFill>
        <p:spPr>
          <a:xfrm>
            <a:off x="17344743" y="898924"/>
            <a:ext cx="6339351" cy="1153488"/>
          </a:xfrm>
          <a:prstGeom prst="rect">
            <a:avLst/>
          </a:prstGeom>
          <a:ln w="12700">
            <a:miter lim="400000"/>
          </a:ln>
        </p:spPr>
      </p:pic>
      <p:sp>
        <p:nvSpPr>
          <p:cNvPr id="20"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6"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137"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138"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139"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40"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41"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42"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43"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144"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45"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4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49"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sp>
        <p:nvSpPr>
          <p:cNvPr id="150" name="特点："/>
          <p:cNvSpPr/>
          <p:nvPr/>
        </p:nvSpPr>
        <p:spPr>
          <a:xfrm>
            <a:off x="2159223" y="3570387"/>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pic>
        <p:nvPicPr>
          <p:cNvPr id="151" name="屏幕快照 2019-03-03 下午7.47.36.png" descr="屏幕快照 2019-03-03 下午7.47.36.png"/>
          <p:cNvPicPr>
            <a:picLocks noChangeAspect="1"/>
          </p:cNvPicPr>
          <p:nvPr/>
        </p:nvPicPr>
        <p:blipFill>
          <a:blip r:embed="rId5">
            <a:extLst/>
          </a:blip>
          <a:srcRect l="1798"/>
          <a:stretch>
            <a:fillRect/>
          </a:stretch>
        </p:blipFill>
        <p:spPr>
          <a:xfrm>
            <a:off x="17344743" y="898924"/>
            <a:ext cx="6339351" cy="1153488"/>
          </a:xfrm>
          <a:prstGeom prst="rect">
            <a:avLst/>
          </a:prstGeom>
          <a:ln w="12700">
            <a:miter lim="400000"/>
          </a:ln>
        </p:spPr>
      </p:pic>
      <p:sp>
        <p:nvSpPr>
          <p:cNvPr id="19"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6"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157"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158"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159"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0"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1"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2"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63"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164"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65"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6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68"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sp>
        <p:nvSpPr>
          <p:cNvPr id="169" name="特点："/>
          <p:cNvSpPr/>
          <p:nvPr/>
        </p:nvSpPr>
        <p:spPr>
          <a:xfrm>
            <a:off x="2159223" y="3570387"/>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170" name="顺序性"/>
          <p:cNvSpPr/>
          <p:nvPr/>
        </p:nvSpPr>
        <p:spPr>
          <a:xfrm>
            <a:off x="4805489"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顺序性</a:t>
            </a:r>
          </a:p>
        </p:txBody>
      </p:sp>
      <p:pic>
        <p:nvPicPr>
          <p:cNvPr id="172" name="屏幕快照 2019-03-03 下午7.47.36.png" descr="屏幕快照 2019-03-03 下午7.47.36.png"/>
          <p:cNvPicPr>
            <a:picLocks noChangeAspect="1"/>
          </p:cNvPicPr>
          <p:nvPr/>
        </p:nvPicPr>
        <p:blipFill>
          <a:blip r:embed="rId5">
            <a:extLst/>
          </a:blip>
          <a:srcRect l="1798"/>
          <a:stretch>
            <a:fillRect/>
          </a:stretch>
        </p:blipFill>
        <p:spPr>
          <a:xfrm>
            <a:off x="17344743" y="898924"/>
            <a:ext cx="6339351" cy="1153488"/>
          </a:xfrm>
          <a:prstGeom prst="rect">
            <a:avLst/>
          </a:prstGeom>
          <a:ln w="12700">
            <a:miter lim="400000"/>
          </a:ln>
        </p:spPr>
      </p:pic>
      <p:sp>
        <p:nvSpPr>
          <p:cNvPr id="20"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178"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179"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180"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81"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82"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83"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184"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185"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86"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1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18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9"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sp>
        <p:nvSpPr>
          <p:cNvPr id="190" name="特点："/>
          <p:cNvSpPr/>
          <p:nvPr/>
        </p:nvSpPr>
        <p:spPr>
          <a:xfrm>
            <a:off x="2159223" y="3570387"/>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191" name="顺序性"/>
          <p:cNvSpPr/>
          <p:nvPr/>
        </p:nvSpPr>
        <p:spPr>
          <a:xfrm>
            <a:off x="4805489"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顺序性</a:t>
            </a:r>
          </a:p>
        </p:txBody>
      </p:sp>
      <p:sp>
        <p:nvSpPr>
          <p:cNvPr id="192" name="封闭性"/>
          <p:cNvSpPr/>
          <p:nvPr/>
        </p:nvSpPr>
        <p:spPr>
          <a:xfrm>
            <a:off x="7623816"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封闭性</a:t>
            </a:r>
          </a:p>
        </p:txBody>
      </p:sp>
      <p:pic>
        <p:nvPicPr>
          <p:cNvPr id="194" name="屏幕快照 2019-03-03 下午7.47.36.png" descr="屏幕快照 2019-03-03 下午7.47.36.png"/>
          <p:cNvPicPr>
            <a:picLocks noChangeAspect="1"/>
          </p:cNvPicPr>
          <p:nvPr/>
        </p:nvPicPr>
        <p:blipFill>
          <a:blip r:embed="rId5">
            <a:extLst/>
          </a:blip>
          <a:srcRect l="1798"/>
          <a:stretch>
            <a:fillRect/>
          </a:stretch>
        </p:blipFill>
        <p:spPr>
          <a:xfrm>
            <a:off x="17344743" y="898924"/>
            <a:ext cx="6339351" cy="1153488"/>
          </a:xfrm>
          <a:prstGeom prst="rect">
            <a:avLst/>
          </a:prstGeom>
          <a:ln w="12700">
            <a:miter lim="400000"/>
          </a:ln>
        </p:spPr>
      </p:pic>
      <p:sp>
        <p:nvSpPr>
          <p:cNvPr id="21"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9"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200"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201"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202"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03"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04"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05"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06"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207"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208"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20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1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11" name="特点："/>
          <p:cNvSpPr/>
          <p:nvPr/>
        </p:nvSpPr>
        <p:spPr>
          <a:xfrm>
            <a:off x="2159223" y="3570387"/>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212" name="顺序性"/>
          <p:cNvSpPr/>
          <p:nvPr/>
        </p:nvSpPr>
        <p:spPr>
          <a:xfrm>
            <a:off x="4805489"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顺序性</a:t>
            </a:r>
          </a:p>
        </p:txBody>
      </p:sp>
      <p:sp>
        <p:nvSpPr>
          <p:cNvPr id="213" name="封闭性"/>
          <p:cNvSpPr/>
          <p:nvPr/>
        </p:nvSpPr>
        <p:spPr>
          <a:xfrm>
            <a:off x="7623816"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封闭性</a:t>
            </a:r>
          </a:p>
        </p:txBody>
      </p:sp>
      <p:sp>
        <p:nvSpPr>
          <p:cNvPr id="214" name="可再现性"/>
          <p:cNvSpPr/>
          <p:nvPr/>
        </p:nvSpPr>
        <p:spPr>
          <a:xfrm>
            <a:off x="10442145" y="3570387"/>
            <a:ext cx="2654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可再现性</a:t>
            </a:r>
          </a:p>
        </p:txBody>
      </p:sp>
      <p:sp>
        <p:nvSpPr>
          <p:cNvPr id="215"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pic>
        <p:nvPicPr>
          <p:cNvPr id="217" name="屏幕快照 2019-03-03 下午7.47.36.png" descr="屏幕快照 2019-03-03 下午7.47.36.png"/>
          <p:cNvPicPr>
            <a:picLocks noChangeAspect="1"/>
          </p:cNvPicPr>
          <p:nvPr/>
        </p:nvPicPr>
        <p:blipFill>
          <a:blip r:embed="rId5">
            <a:extLst/>
          </a:blip>
          <a:srcRect l="1798"/>
          <a:stretch>
            <a:fillRect/>
          </a:stretch>
        </p:blipFill>
        <p:spPr>
          <a:xfrm>
            <a:off x="17344743" y="898924"/>
            <a:ext cx="6339351" cy="1153488"/>
          </a:xfrm>
          <a:prstGeom prst="rect">
            <a:avLst/>
          </a:prstGeom>
          <a:ln w="12700">
            <a:miter lim="400000"/>
          </a:ln>
        </p:spPr>
      </p:pic>
      <p:sp>
        <p:nvSpPr>
          <p:cNvPr id="22"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2" name="输入一批数据"/>
          <p:cNvSpPr/>
          <p:nvPr/>
        </p:nvSpPr>
        <p:spPr>
          <a:xfrm>
            <a:off x="3915706"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输入一批数据</a:t>
            </a:r>
          </a:p>
        </p:txBody>
      </p:sp>
      <p:sp>
        <p:nvSpPr>
          <p:cNvPr id="223" name="处理数据"/>
          <p:cNvSpPr/>
          <p:nvPr/>
        </p:nvSpPr>
        <p:spPr>
          <a:xfrm>
            <a:off x="10109541"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处理数据</a:t>
            </a:r>
          </a:p>
        </p:txBody>
      </p:sp>
      <p:sp>
        <p:nvSpPr>
          <p:cNvPr id="224" name="打印处理结果"/>
          <p:cNvSpPr/>
          <p:nvPr/>
        </p:nvSpPr>
        <p:spPr>
          <a:xfrm>
            <a:off x="16303378" y="6117754"/>
            <a:ext cx="416491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打印处理结果</a:t>
            </a:r>
          </a:p>
        </p:txBody>
      </p:sp>
      <p:sp>
        <p:nvSpPr>
          <p:cNvPr id="225" name="线条"/>
          <p:cNvSpPr/>
          <p:nvPr/>
        </p:nvSpPr>
        <p:spPr>
          <a:xfrm>
            <a:off x="8379196"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26" name="线条"/>
          <p:cNvSpPr/>
          <p:nvPr/>
        </p:nvSpPr>
        <p:spPr>
          <a:xfrm>
            <a:off x="14573031"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27" name="线条"/>
          <p:cNvSpPr/>
          <p:nvPr/>
        </p:nvSpPr>
        <p:spPr>
          <a:xfrm>
            <a:off x="20766867"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28" name="线条"/>
          <p:cNvSpPr/>
          <p:nvPr/>
        </p:nvSpPr>
        <p:spPr>
          <a:xfrm>
            <a:off x="2185360" y="6752755"/>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29" name="线条"/>
          <p:cNvSpPr/>
          <p:nvPr/>
        </p:nvSpPr>
        <p:spPr>
          <a:xfrm>
            <a:off x="2185360" y="8023515"/>
            <a:ext cx="20013281" cy="1"/>
          </a:xfrm>
          <a:prstGeom prst="line">
            <a:avLst/>
          </a:prstGeom>
          <a:ln w="101600">
            <a:solidFill>
              <a:srgbClr val="000000"/>
            </a:solidFill>
            <a:miter lim="400000"/>
          </a:ln>
        </p:spPr>
        <p:txBody>
          <a:bodyPr lIns="50800" tIns="50800" rIns="50800" bIns="50800" anchor="ctr"/>
          <a:lstStyle/>
          <a:p>
            <a:pPr>
              <a:defRPr sz="3200"/>
            </a:pPr>
            <a:endParaRPr/>
          </a:p>
        </p:txBody>
      </p:sp>
      <p:sp>
        <p:nvSpPr>
          <p:cNvPr id="230" name="线条"/>
          <p:cNvSpPr/>
          <p:nvPr/>
        </p:nvSpPr>
        <p:spPr>
          <a:xfrm flipH="1">
            <a:off x="2239354"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231" name="线条"/>
          <p:cNvSpPr/>
          <p:nvPr/>
        </p:nvSpPr>
        <p:spPr>
          <a:xfrm>
            <a:off x="22144645" y="6709408"/>
            <a:ext cx="1" cy="1270001"/>
          </a:xfrm>
          <a:prstGeom prst="line">
            <a:avLst/>
          </a:prstGeom>
          <a:ln w="101600">
            <a:solidFill>
              <a:srgbClr val="000000"/>
            </a:solidFill>
            <a:miter lim="400000"/>
          </a:ln>
        </p:spPr>
        <p:txBody>
          <a:bodyPr lIns="50800" tIns="50800" rIns="50800" bIns="50800" anchor="ctr"/>
          <a:lstStyle/>
          <a:p>
            <a:pPr>
              <a:defRPr sz="3200"/>
            </a:pPr>
            <a:endParaRPr/>
          </a:p>
        </p:txBody>
      </p:sp>
      <p:sp>
        <p:nvSpPr>
          <p:cNvPr id="23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3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34" name="特点："/>
          <p:cNvSpPr/>
          <p:nvPr/>
        </p:nvSpPr>
        <p:spPr>
          <a:xfrm>
            <a:off x="2159223" y="3570387"/>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235" name="顺序性"/>
          <p:cNvSpPr/>
          <p:nvPr/>
        </p:nvSpPr>
        <p:spPr>
          <a:xfrm>
            <a:off x="4805489"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顺序性</a:t>
            </a:r>
          </a:p>
        </p:txBody>
      </p:sp>
      <p:sp>
        <p:nvSpPr>
          <p:cNvPr id="236" name="封闭性"/>
          <p:cNvSpPr/>
          <p:nvPr/>
        </p:nvSpPr>
        <p:spPr>
          <a:xfrm>
            <a:off x="7623816" y="357038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封闭性</a:t>
            </a:r>
          </a:p>
        </p:txBody>
      </p:sp>
      <p:sp>
        <p:nvSpPr>
          <p:cNvPr id="237" name="可再现性"/>
          <p:cNvSpPr/>
          <p:nvPr/>
        </p:nvSpPr>
        <p:spPr>
          <a:xfrm>
            <a:off x="10442145" y="3570387"/>
            <a:ext cx="2654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可再现性</a:t>
            </a:r>
          </a:p>
        </p:txBody>
      </p:sp>
      <p:sp>
        <p:nvSpPr>
          <p:cNvPr id="238" name="程序的顺序执行"/>
          <p:cNvSpPr/>
          <p:nvPr/>
        </p:nvSpPr>
        <p:spPr>
          <a:xfrm>
            <a:off x="435982" y="910069"/>
            <a:ext cx="510259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程序的顺序执行</a:t>
            </a:r>
          </a:p>
        </p:txBody>
      </p:sp>
      <p:sp>
        <p:nvSpPr>
          <p:cNvPr id="239" name="问题：不能使输入机、处理器和打印机同时忙碌"/>
          <p:cNvSpPr/>
          <p:nvPr/>
        </p:nvSpPr>
        <p:spPr>
          <a:xfrm>
            <a:off x="5467350" y="9580395"/>
            <a:ext cx="13449300" cy="9927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u="sng">
                <a:solidFill>
                  <a:schemeClr val="accent5"/>
                </a:solidFill>
                <a:latin typeface="Lantinghei SC Extralight"/>
                <a:ea typeface="Lantinghei SC Extralight"/>
                <a:cs typeface="Lantinghei SC Extralight"/>
                <a:sym typeface="Lantinghei SC Extralight"/>
              </a:defRPr>
            </a:lvl1pPr>
          </a:lstStyle>
          <a:p>
            <a:r>
              <a:t>问题：不能使输入机、处理器和打印机同时忙碌</a:t>
            </a:r>
          </a:p>
        </p:txBody>
      </p:sp>
      <p:pic>
        <p:nvPicPr>
          <p:cNvPr id="241" name="屏幕快照 2019-03-03 下午7.47.36.png" descr="屏幕快照 2019-03-03 下午7.47.36.png"/>
          <p:cNvPicPr>
            <a:picLocks noChangeAspect="1"/>
          </p:cNvPicPr>
          <p:nvPr/>
        </p:nvPicPr>
        <p:blipFill>
          <a:blip r:embed="rId5">
            <a:extLst/>
          </a:blip>
          <a:srcRect l="1798"/>
          <a:stretch>
            <a:fillRect/>
          </a:stretch>
        </p:blipFill>
        <p:spPr>
          <a:xfrm>
            <a:off x="17344743" y="898924"/>
            <a:ext cx="6339351" cy="1153488"/>
          </a:xfrm>
          <a:prstGeom prst="rect">
            <a:avLst/>
          </a:prstGeom>
          <a:ln w="12700">
            <a:miter lim="400000"/>
          </a:ln>
        </p:spPr>
      </p:pic>
      <p:sp>
        <p:nvSpPr>
          <p:cNvPr id="23" name="2.1.1.1 程序的顺序执行"/>
          <p:cNvSpPr/>
          <p:nvPr/>
        </p:nvSpPr>
        <p:spPr>
          <a:xfrm>
            <a:off x="230671" y="66591"/>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2.1.1.1 程序的顺序执行</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4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48" name="程序的顺序执行"/>
          <p:cNvSpPr/>
          <p:nvPr/>
        </p:nvSpPr>
        <p:spPr>
          <a:xfrm>
            <a:off x="9912350" y="35201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程序的顺序执行</a:t>
            </a:r>
          </a:p>
        </p:txBody>
      </p:sp>
      <p:sp>
        <p:nvSpPr>
          <p:cNvPr id="249" name="程序的并发执行"/>
          <p:cNvSpPr/>
          <p:nvPr/>
        </p:nvSpPr>
        <p:spPr>
          <a:xfrm>
            <a:off x="9912350" y="6257455"/>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程序的并发执行</a:t>
            </a:r>
          </a:p>
        </p:txBody>
      </p:sp>
      <p:sp>
        <p:nvSpPr>
          <p:cNvPr id="250" name="进程的概念"/>
          <p:cNvSpPr/>
          <p:nvPr/>
        </p:nvSpPr>
        <p:spPr>
          <a:xfrm>
            <a:off x="10547350" y="8994717"/>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进程的概念</a:t>
            </a:r>
          </a:p>
        </p:txBody>
      </p:sp>
      <p:sp>
        <p:nvSpPr>
          <p:cNvPr id="251" name="箭头"/>
          <p:cNvSpPr/>
          <p:nvPr/>
        </p:nvSpPr>
        <p:spPr>
          <a:xfrm rot="5400000">
            <a:off x="11557000" y="4749123"/>
            <a:ext cx="1270000"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52" name="箭头"/>
          <p:cNvSpPr/>
          <p:nvPr/>
        </p:nvSpPr>
        <p:spPr>
          <a:xfrm rot="5400000">
            <a:off x="11557000" y="7486386"/>
            <a:ext cx="1270000"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53"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pic>
        <p:nvPicPr>
          <p:cNvPr id="254"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5" cy="120277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5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0" name="程序的并发执行"/>
          <p:cNvSpPr/>
          <p:nvPr/>
        </p:nvSpPr>
        <p:spPr>
          <a:xfrm>
            <a:off x="435982" y="910069"/>
            <a:ext cx="510259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261"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262" name="屏幕快照 2019-03-03 下午7.47.47.png" descr="屏幕快照 2019-03-03 下午7.47.47.png"/>
          <p:cNvPicPr>
            <a:picLocks noChangeAspect="1"/>
          </p:cNvPicPr>
          <p:nvPr/>
        </p:nvPicPr>
        <p:blipFill>
          <a:blip r:embed="rId3">
            <a:extLst/>
          </a:blip>
          <a:srcRect r="4199"/>
          <a:stretch>
            <a:fillRect/>
          </a:stretch>
        </p:blipFill>
        <p:spPr>
          <a:xfrm>
            <a:off x="17104366" y="892574"/>
            <a:ext cx="6595736" cy="1202775"/>
          </a:xfrm>
          <a:prstGeom prst="rect">
            <a:avLst/>
          </a:prstGeom>
          <a:ln w="12700">
            <a:miter lim="400000"/>
          </a:ln>
        </p:spPr>
      </p:pic>
      <p:sp>
        <p:nvSpPr>
          <p:cNvPr id="9"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5" name="输入第一批"/>
          <p:cNvSpPr/>
          <p:nvPr/>
        </p:nvSpPr>
        <p:spPr>
          <a:xfrm>
            <a:off x="1934661" y="5196238"/>
            <a:ext cx="4164916"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输入第一批</a:t>
            </a:r>
          </a:p>
        </p:txBody>
      </p:sp>
      <p:sp>
        <p:nvSpPr>
          <p:cNvPr id="26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69"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270"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271"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10"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4" name="输入第一批"/>
          <p:cNvSpPr/>
          <p:nvPr/>
        </p:nvSpPr>
        <p:spPr>
          <a:xfrm>
            <a:off x="1934661" y="5196238"/>
            <a:ext cx="4164916"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输入第一批</a:t>
            </a:r>
          </a:p>
        </p:txBody>
      </p:sp>
      <p:sp>
        <p:nvSpPr>
          <p:cNvPr id="275" name="输入第二批"/>
          <p:cNvSpPr/>
          <p:nvPr/>
        </p:nvSpPr>
        <p:spPr>
          <a:xfrm>
            <a:off x="8128496"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输入第二批</a:t>
            </a:r>
          </a:p>
        </p:txBody>
      </p:sp>
      <p:sp>
        <p:nvSpPr>
          <p:cNvPr id="276" name="线条"/>
          <p:cNvSpPr/>
          <p:nvPr/>
        </p:nvSpPr>
        <p:spPr>
          <a:xfrm>
            <a:off x="6398150" y="5831238"/>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77" name="处理第一批"/>
          <p:cNvSpPr/>
          <p:nvPr/>
        </p:nvSpPr>
        <p:spPr>
          <a:xfrm>
            <a:off x="3002626" y="7614325"/>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处理第一批</a:t>
            </a:r>
          </a:p>
        </p:txBody>
      </p:sp>
      <p:sp>
        <p:nvSpPr>
          <p:cNvPr id="278" name="线条"/>
          <p:cNvSpPr/>
          <p:nvPr/>
        </p:nvSpPr>
        <p:spPr>
          <a:xfrm>
            <a:off x="4310635"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7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82"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283"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284"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14"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7" name="输入第一批"/>
          <p:cNvSpPr/>
          <p:nvPr/>
        </p:nvSpPr>
        <p:spPr>
          <a:xfrm>
            <a:off x="1934661" y="5196238"/>
            <a:ext cx="4164916"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输入第一批</a:t>
            </a:r>
          </a:p>
        </p:txBody>
      </p:sp>
      <p:sp>
        <p:nvSpPr>
          <p:cNvPr id="288" name="输入第二批"/>
          <p:cNvSpPr/>
          <p:nvPr/>
        </p:nvSpPr>
        <p:spPr>
          <a:xfrm>
            <a:off x="8128496"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输入第二批</a:t>
            </a:r>
          </a:p>
        </p:txBody>
      </p:sp>
      <p:sp>
        <p:nvSpPr>
          <p:cNvPr id="289" name="线条"/>
          <p:cNvSpPr/>
          <p:nvPr/>
        </p:nvSpPr>
        <p:spPr>
          <a:xfrm>
            <a:off x="6398150" y="5831238"/>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90" name="处理第一批"/>
          <p:cNvSpPr/>
          <p:nvPr/>
        </p:nvSpPr>
        <p:spPr>
          <a:xfrm>
            <a:off x="3002626" y="7614325"/>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处理第一批</a:t>
            </a:r>
          </a:p>
        </p:txBody>
      </p:sp>
      <p:sp>
        <p:nvSpPr>
          <p:cNvPr id="291" name="处理第二批"/>
          <p:cNvSpPr/>
          <p:nvPr/>
        </p:nvSpPr>
        <p:spPr>
          <a:xfrm>
            <a:off x="9196461" y="7614325"/>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处理第二批</a:t>
            </a:r>
          </a:p>
        </p:txBody>
      </p:sp>
      <p:sp>
        <p:nvSpPr>
          <p:cNvPr id="292" name="线条"/>
          <p:cNvSpPr/>
          <p:nvPr/>
        </p:nvSpPr>
        <p:spPr>
          <a:xfrm>
            <a:off x="7466116" y="8249326"/>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93" name="打印第一批"/>
          <p:cNvSpPr/>
          <p:nvPr/>
        </p:nvSpPr>
        <p:spPr>
          <a:xfrm>
            <a:off x="4166406" y="10032413"/>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打印第一批</a:t>
            </a:r>
          </a:p>
        </p:txBody>
      </p:sp>
      <p:sp>
        <p:nvSpPr>
          <p:cNvPr id="294" name="线条"/>
          <p:cNvSpPr/>
          <p:nvPr/>
        </p:nvSpPr>
        <p:spPr>
          <a:xfrm>
            <a:off x="4310635"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95" name="线条"/>
          <p:cNvSpPr/>
          <p:nvPr/>
        </p:nvSpPr>
        <p:spPr>
          <a:xfrm>
            <a:off x="10399791"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96" name="线条"/>
          <p:cNvSpPr/>
          <p:nvPr/>
        </p:nvSpPr>
        <p:spPr>
          <a:xfrm>
            <a:off x="4765948" y="8913248"/>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29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29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299" name="输入第三批"/>
          <p:cNvSpPr/>
          <p:nvPr/>
        </p:nvSpPr>
        <p:spPr>
          <a:xfrm>
            <a:off x="14322333"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输入第三批</a:t>
            </a:r>
          </a:p>
        </p:txBody>
      </p:sp>
      <p:sp>
        <p:nvSpPr>
          <p:cNvPr id="300" name="线条"/>
          <p:cNvSpPr/>
          <p:nvPr/>
        </p:nvSpPr>
        <p:spPr>
          <a:xfrm>
            <a:off x="12591986" y="5831238"/>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02"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03"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304"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21"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2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108" y="1211576"/>
            <a:ext cx="10326255" cy="9913205"/>
          </a:xfrm>
          <a:prstGeom prst="rect">
            <a:avLst/>
          </a:prstGeom>
        </p:spPr>
      </p:pic>
    </p:spTree>
    <p:extLst>
      <p:ext uri="{BB962C8B-B14F-4D97-AF65-F5344CB8AC3E}">
        <p14:creationId xmlns:p14="http://schemas.microsoft.com/office/powerpoint/2010/main" val="117815390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7" name="输入第一批"/>
          <p:cNvSpPr/>
          <p:nvPr/>
        </p:nvSpPr>
        <p:spPr>
          <a:xfrm>
            <a:off x="1934661" y="5196238"/>
            <a:ext cx="4164916"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输入第一批</a:t>
            </a:r>
          </a:p>
        </p:txBody>
      </p:sp>
      <p:sp>
        <p:nvSpPr>
          <p:cNvPr id="308" name="输入第二批"/>
          <p:cNvSpPr/>
          <p:nvPr/>
        </p:nvSpPr>
        <p:spPr>
          <a:xfrm>
            <a:off x="8128496"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输入第二批</a:t>
            </a:r>
          </a:p>
        </p:txBody>
      </p:sp>
      <p:sp>
        <p:nvSpPr>
          <p:cNvPr id="309" name="输入第三批"/>
          <p:cNvSpPr/>
          <p:nvPr/>
        </p:nvSpPr>
        <p:spPr>
          <a:xfrm>
            <a:off x="14322333"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输入第三批</a:t>
            </a:r>
          </a:p>
        </p:txBody>
      </p:sp>
      <p:sp>
        <p:nvSpPr>
          <p:cNvPr id="310" name="线条"/>
          <p:cNvSpPr/>
          <p:nvPr/>
        </p:nvSpPr>
        <p:spPr>
          <a:xfrm>
            <a:off x="6398150" y="5831238"/>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11" name="线条"/>
          <p:cNvSpPr/>
          <p:nvPr/>
        </p:nvSpPr>
        <p:spPr>
          <a:xfrm>
            <a:off x="12591986" y="5831238"/>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12" name="处理第一批"/>
          <p:cNvSpPr/>
          <p:nvPr/>
        </p:nvSpPr>
        <p:spPr>
          <a:xfrm>
            <a:off x="3002626" y="7614325"/>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处理第一批</a:t>
            </a:r>
          </a:p>
        </p:txBody>
      </p:sp>
      <p:sp>
        <p:nvSpPr>
          <p:cNvPr id="313" name="处理第二批"/>
          <p:cNvSpPr/>
          <p:nvPr/>
        </p:nvSpPr>
        <p:spPr>
          <a:xfrm>
            <a:off x="9196461" y="7614325"/>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处理第二批</a:t>
            </a:r>
          </a:p>
        </p:txBody>
      </p:sp>
      <p:sp>
        <p:nvSpPr>
          <p:cNvPr id="314" name="处理第三批"/>
          <p:cNvSpPr/>
          <p:nvPr/>
        </p:nvSpPr>
        <p:spPr>
          <a:xfrm>
            <a:off x="15390297" y="7614325"/>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处理第三批</a:t>
            </a:r>
          </a:p>
        </p:txBody>
      </p:sp>
      <p:sp>
        <p:nvSpPr>
          <p:cNvPr id="315" name="线条"/>
          <p:cNvSpPr/>
          <p:nvPr/>
        </p:nvSpPr>
        <p:spPr>
          <a:xfrm>
            <a:off x="7466116" y="8249326"/>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16" name="线条"/>
          <p:cNvSpPr/>
          <p:nvPr/>
        </p:nvSpPr>
        <p:spPr>
          <a:xfrm>
            <a:off x="13659950" y="8249326"/>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17" name="打印第一批"/>
          <p:cNvSpPr/>
          <p:nvPr/>
        </p:nvSpPr>
        <p:spPr>
          <a:xfrm>
            <a:off x="4166406" y="10032413"/>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打印第一批</a:t>
            </a:r>
          </a:p>
        </p:txBody>
      </p:sp>
      <p:sp>
        <p:nvSpPr>
          <p:cNvPr id="318" name="打印第二批"/>
          <p:cNvSpPr/>
          <p:nvPr/>
        </p:nvSpPr>
        <p:spPr>
          <a:xfrm>
            <a:off x="10360241" y="10032413"/>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打印第二批</a:t>
            </a:r>
          </a:p>
        </p:txBody>
      </p:sp>
      <p:sp>
        <p:nvSpPr>
          <p:cNvPr id="319" name="线条"/>
          <p:cNvSpPr/>
          <p:nvPr/>
        </p:nvSpPr>
        <p:spPr>
          <a:xfrm>
            <a:off x="8629895" y="10667413"/>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0" name="线条"/>
          <p:cNvSpPr/>
          <p:nvPr/>
        </p:nvSpPr>
        <p:spPr>
          <a:xfrm>
            <a:off x="4310635"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1" name="线条"/>
          <p:cNvSpPr/>
          <p:nvPr/>
        </p:nvSpPr>
        <p:spPr>
          <a:xfrm>
            <a:off x="10399791"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2" name="线条"/>
          <p:cNvSpPr/>
          <p:nvPr/>
        </p:nvSpPr>
        <p:spPr>
          <a:xfrm>
            <a:off x="16651038" y="6478193"/>
            <a:ext cx="728995"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3" name="线条"/>
          <p:cNvSpPr/>
          <p:nvPr/>
        </p:nvSpPr>
        <p:spPr>
          <a:xfrm>
            <a:off x="4765948" y="8913248"/>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4" name="线条"/>
          <p:cNvSpPr/>
          <p:nvPr/>
        </p:nvSpPr>
        <p:spPr>
          <a:xfrm>
            <a:off x="10855105" y="8913248"/>
            <a:ext cx="728995"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2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2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28"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29"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330"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2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3" name="输入第一批"/>
          <p:cNvSpPr/>
          <p:nvPr/>
        </p:nvSpPr>
        <p:spPr>
          <a:xfrm>
            <a:off x="1934661" y="5196238"/>
            <a:ext cx="4164916"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输入第一批</a:t>
            </a:r>
          </a:p>
        </p:txBody>
      </p:sp>
      <p:sp>
        <p:nvSpPr>
          <p:cNvPr id="334" name="输入第二批"/>
          <p:cNvSpPr/>
          <p:nvPr/>
        </p:nvSpPr>
        <p:spPr>
          <a:xfrm>
            <a:off x="8128496"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输入第二批</a:t>
            </a:r>
          </a:p>
        </p:txBody>
      </p:sp>
      <p:sp>
        <p:nvSpPr>
          <p:cNvPr id="335" name="输入第三批"/>
          <p:cNvSpPr/>
          <p:nvPr/>
        </p:nvSpPr>
        <p:spPr>
          <a:xfrm>
            <a:off x="14322333" y="5196238"/>
            <a:ext cx="416491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输入第三批</a:t>
            </a:r>
          </a:p>
        </p:txBody>
      </p:sp>
      <p:sp>
        <p:nvSpPr>
          <p:cNvPr id="336" name="线条"/>
          <p:cNvSpPr/>
          <p:nvPr/>
        </p:nvSpPr>
        <p:spPr>
          <a:xfrm>
            <a:off x="6398150" y="5831238"/>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37" name="线条"/>
          <p:cNvSpPr/>
          <p:nvPr/>
        </p:nvSpPr>
        <p:spPr>
          <a:xfrm>
            <a:off x="12591986" y="5831238"/>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38" name="线条"/>
          <p:cNvSpPr/>
          <p:nvPr/>
        </p:nvSpPr>
        <p:spPr>
          <a:xfrm>
            <a:off x="18785822" y="5831238"/>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39" name="处理第一批"/>
          <p:cNvSpPr/>
          <p:nvPr/>
        </p:nvSpPr>
        <p:spPr>
          <a:xfrm>
            <a:off x="3002626" y="7614325"/>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处理第一批</a:t>
            </a:r>
          </a:p>
        </p:txBody>
      </p:sp>
      <p:sp>
        <p:nvSpPr>
          <p:cNvPr id="340" name="处理第二批"/>
          <p:cNvSpPr/>
          <p:nvPr/>
        </p:nvSpPr>
        <p:spPr>
          <a:xfrm>
            <a:off x="9196461" y="7614325"/>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处理第二批</a:t>
            </a:r>
          </a:p>
        </p:txBody>
      </p:sp>
      <p:sp>
        <p:nvSpPr>
          <p:cNvPr id="341" name="处理第三批"/>
          <p:cNvSpPr/>
          <p:nvPr/>
        </p:nvSpPr>
        <p:spPr>
          <a:xfrm>
            <a:off x="15390297" y="7614325"/>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处理第三批</a:t>
            </a:r>
          </a:p>
        </p:txBody>
      </p:sp>
      <p:sp>
        <p:nvSpPr>
          <p:cNvPr id="342" name="线条"/>
          <p:cNvSpPr/>
          <p:nvPr/>
        </p:nvSpPr>
        <p:spPr>
          <a:xfrm>
            <a:off x="7466116" y="8249326"/>
            <a:ext cx="1431773"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43" name="线条"/>
          <p:cNvSpPr/>
          <p:nvPr/>
        </p:nvSpPr>
        <p:spPr>
          <a:xfrm>
            <a:off x="13659950" y="8249326"/>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44" name="线条"/>
          <p:cNvSpPr/>
          <p:nvPr/>
        </p:nvSpPr>
        <p:spPr>
          <a:xfrm>
            <a:off x="19853786" y="8249326"/>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45" name="打印第一批"/>
          <p:cNvSpPr/>
          <p:nvPr/>
        </p:nvSpPr>
        <p:spPr>
          <a:xfrm>
            <a:off x="4166406" y="10032413"/>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打印第一批</a:t>
            </a:r>
          </a:p>
        </p:txBody>
      </p:sp>
      <p:sp>
        <p:nvSpPr>
          <p:cNvPr id="346" name="打印第二批"/>
          <p:cNvSpPr/>
          <p:nvPr/>
        </p:nvSpPr>
        <p:spPr>
          <a:xfrm>
            <a:off x="10360241" y="10032413"/>
            <a:ext cx="4164916"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打印第二批</a:t>
            </a:r>
          </a:p>
        </p:txBody>
      </p:sp>
      <p:sp>
        <p:nvSpPr>
          <p:cNvPr id="347" name="打印第三批"/>
          <p:cNvSpPr/>
          <p:nvPr/>
        </p:nvSpPr>
        <p:spPr>
          <a:xfrm>
            <a:off x="16554077" y="10032413"/>
            <a:ext cx="4164917" cy="1270002"/>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latin typeface="Lantinghei SC Extralight"/>
                <a:ea typeface="Lantinghei SC Extralight"/>
                <a:cs typeface="Lantinghei SC Extralight"/>
                <a:sym typeface="Lantinghei SC Extralight"/>
              </a:defRPr>
            </a:lvl1pPr>
          </a:lstStyle>
          <a:p>
            <a:r>
              <a:t>打印第三批</a:t>
            </a:r>
          </a:p>
        </p:txBody>
      </p:sp>
      <p:sp>
        <p:nvSpPr>
          <p:cNvPr id="348" name="线条"/>
          <p:cNvSpPr/>
          <p:nvPr/>
        </p:nvSpPr>
        <p:spPr>
          <a:xfrm>
            <a:off x="8629895" y="10667413"/>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49" name="线条"/>
          <p:cNvSpPr/>
          <p:nvPr/>
        </p:nvSpPr>
        <p:spPr>
          <a:xfrm>
            <a:off x="14823730" y="10667413"/>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0" name="线条"/>
          <p:cNvSpPr/>
          <p:nvPr/>
        </p:nvSpPr>
        <p:spPr>
          <a:xfrm>
            <a:off x="21017566" y="10667413"/>
            <a:ext cx="1431774" cy="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1" name="线条"/>
          <p:cNvSpPr/>
          <p:nvPr/>
        </p:nvSpPr>
        <p:spPr>
          <a:xfrm>
            <a:off x="4310635"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2" name="线条"/>
          <p:cNvSpPr/>
          <p:nvPr/>
        </p:nvSpPr>
        <p:spPr>
          <a:xfrm>
            <a:off x="10399791" y="6478193"/>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3" name="线条"/>
          <p:cNvSpPr/>
          <p:nvPr/>
        </p:nvSpPr>
        <p:spPr>
          <a:xfrm>
            <a:off x="16651038" y="6478193"/>
            <a:ext cx="728995"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4" name="线条"/>
          <p:cNvSpPr/>
          <p:nvPr/>
        </p:nvSpPr>
        <p:spPr>
          <a:xfrm>
            <a:off x="4765948" y="8913248"/>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5" name="线条"/>
          <p:cNvSpPr/>
          <p:nvPr/>
        </p:nvSpPr>
        <p:spPr>
          <a:xfrm>
            <a:off x="10855105" y="8913248"/>
            <a:ext cx="728995"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6" name="线条"/>
          <p:cNvSpPr/>
          <p:nvPr/>
        </p:nvSpPr>
        <p:spPr>
          <a:xfrm>
            <a:off x="17106351" y="8913248"/>
            <a:ext cx="728996" cy="1204061"/>
          </a:xfrm>
          <a:prstGeom prst="line">
            <a:avLst/>
          </a:prstGeom>
          <a:ln w="101600">
            <a:solidFill>
              <a:srgbClr val="000000"/>
            </a:solidFill>
            <a:miter lim="400000"/>
            <a:tailEnd type="triangle"/>
          </a:ln>
        </p:spPr>
        <p:txBody>
          <a:bodyPr lIns="50800" tIns="50800" rIns="50800" bIns="50800" anchor="ctr"/>
          <a:lstStyle/>
          <a:p>
            <a:pPr>
              <a:defRPr sz="3200"/>
            </a:pPr>
            <a:endParaRPr/>
          </a:p>
        </p:txBody>
      </p:sp>
      <p:sp>
        <p:nvSpPr>
          <p:cNvPr id="35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5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60"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61"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362"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33"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5" name="宏观并行：用户看到多个程序同时向前推进…"/>
          <p:cNvSpPr/>
          <p:nvPr/>
        </p:nvSpPr>
        <p:spPr>
          <a:xfrm>
            <a:off x="1572073" y="5492749"/>
            <a:ext cx="14992153" cy="2730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Lantinghei SC Demibold"/>
                <a:ea typeface="Lantinghei SC Demibold"/>
                <a:cs typeface="Lantinghei SC Demibold"/>
                <a:sym typeface="Lantinghei SC Demibold"/>
              </a:defRPr>
            </a:pPr>
            <a:r>
              <a:rPr>
                <a:solidFill>
                  <a:schemeClr val="accent5"/>
                </a:solidFill>
              </a:rPr>
              <a:t>宏观并行</a:t>
            </a:r>
            <a:r>
              <a:t>：用户看到多个程序同时向前推进</a:t>
            </a:r>
          </a:p>
          <a:p>
            <a:pPr algn="l">
              <a:defRPr>
                <a:latin typeface="Lantinghei SC Demibold"/>
                <a:ea typeface="Lantinghei SC Demibold"/>
                <a:cs typeface="Lantinghei SC Demibold"/>
                <a:sym typeface="Lantinghei SC Demibold"/>
              </a:defRPr>
            </a:pPr>
            <a:endParaRPr/>
          </a:p>
          <a:p>
            <a:pPr algn="l">
              <a:defRPr>
                <a:latin typeface="Lantinghei SC Demibold"/>
                <a:ea typeface="Lantinghei SC Demibold"/>
                <a:cs typeface="Lantinghei SC Demibold"/>
                <a:sym typeface="Lantinghei SC Demibold"/>
              </a:defRPr>
            </a:pPr>
            <a:r>
              <a:rPr>
                <a:solidFill>
                  <a:schemeClr val="accent5"/>
                </a:solidFill>
              </a:rPr>
              <a:t>微观串行</a:t>
            </a:r>
            <a:r>
              <a:t>：任意时刻</a:t>
            </a:r>
            <a:r>
              <a:rPr>
                <a:solidFill>
                  <a:schemeClr val="accent5"/>
                </a:solidFill>
              </a:rPr>
              <a:t>一个CPU</a:t>
            </a:r>
            <a:r>
              <a:t>上只有</a:t>
            </a:r>
            <a:r>
              <a:rPr>
                <a:solidFill>
                  <a:schemeClr val="accent5"/>
                </a:solidFill>
              </a:rPr>
              <a:t>一个程序</a:t>
            </a:r>
            <a:r>
              <a:t>在执行</a:t>
            </a:r>
          </a:p>
        </p:txBody>
      </p:sp>
      <p:sp>
        <p:nvSpPr>
          <p:cNvPr id="36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6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69"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70" name="含义：程序并发执行是指在同一时间间隔内运行多个程序。一个程序执行结束前，可以运行其他程序。"/>
          <p:cNvSpPr/>
          <p:nvPr/>
        </p:nvSpPr>
        <p:spPr>
          <a:xfrm>
            <a:off x="1644699" y="2703228"/>
            <a:ext cx="21094602" cy="180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Helvetica"/>
                <a:ea typeface="Helvetica"/>
                <a:cs typeface="Helvetica"/>
                <a:sym typeface="Helvetica"/>
              </a:defRPr>
            </a:pPr>
            <a:r>
              <a:t>含义：程序并发执行是指在</a:t>
            </a:r>
            <a:r>
              <a:rPr>
                <a:solidFill>
                  <a:schemeClr val="accent5"/>
                </a:solidFill>
              </a:rPr>
              <a:t>同一时间间隔内</a:t>
            </a:r>
            <a:r>
              <a:t>运行多个程序。一个程序执行结束前，可以运行其他程序。</a:t>
            </a:r>
          </a:p>
        </p:txBody>
      </p:sp>
      <p:pic>
        <p:nvPicPr>
          <p:cNvPr id="371"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10"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7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7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78"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79" name="特点："/>
          <p:cNvSpPr/>
          <p:nvPr/>
        </p:nvSpPr>
        <p:spPr>
          <a:xfrm>
            <a:off x="1365103" y="2514618"/>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pic>
        <p:nvPicPr>
          <p:cNvPr id="381"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9"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388"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389" name="特点："/>
          <p:cNvSpPr/>
          <p:nvPr/>
        </p:nvSpPr>
        <p:spPr>
          <a:xfrm>
            <a:off x="1365103" y="2514618"/>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390" name="间断性"/>
          <p:cNvSpPr/>
          <p:nvPr/>
        </p:nvSpPr>
        <p:spPr>
          <a:xfrm>
            <a:off x="1365103" y="400621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间断性</a:t>
            </a:r>
          </a:p>
        </p:txBody>
      </p:sp>
      <p:sp>
        <p:nvSpPr>
          <p:cNvPr id="391" name="程序在CPU上执行时，是时断时续的"/>
          <p:cNvSpPr/>
          <p:nvPr/>
        </p:nvSpPr>
        <p:spPr>
          <a:xfrm>
            <a:off x="3840790" y="4006217"/>
            <a:ext cx="1030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程序在CPU上执行时，是时断时续的</a:t>
            </a:r>
          </a:p>
        </p:txBody>
      </p:sp>
      <p:pic>
        <p:nvPicPr>
          <p:cNvPr id="393"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11"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9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3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00" name="程序的并发执行"/>
          <p:cNvSpPr/>
          <p:nvPr/>
        </p:nvSpPr>
        <p:spPr>
          <a:xfrm>
            <a:off x="435982" y="910069"/>
            <a:ext cx="510259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401" name="特点："/>
          <p:cNvSpPr/>
          <p:nvPr/>
        </p:nvSpPr>
        <p:spPr>
          <a:xfrm>
            <a:off x="1365103" y="2514618"/>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402" name="间断性"/>
          <p:cNvSpPr/>
          <p:nvPr/>
        </p:nvSpPr>
        <p:spPr>
          <a:xfrm>
            <a:off x="1365103" y="400621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间断性</a:t>
            </a:r>
          </a:p>
        </p:txBody>
      </p:sp>
      <p:sp>
        <p:nvSpPr>
          <p:cNvPr id="403" name="失去封闭性"/>
          <p:cNvSpPr/>
          <p:nvPr/>
        </p:nvSpPr>
        <p:spPr>
          <a:xfrm>
            <a:off x="1365103" y="6511994"/>
            <a:ext cx="328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失去封闭性</a:t>
            </a:r>
          </a:p>
        </p:txBody>
      </p:sp>
      <p:sp>
        <p:nvSpPr>
          <p:cNvPr id="404" name="程序在CPU上执行时，是时断时续的"/>
          <p:cNvSpPr/>
          <p:nvPr/>
        </p:nvSpPr>
        <p:spPr>
          <a:xfrm>
            <a:off x="3840790" y="4006217"/>
            <a:ext cx="1030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程序在CPU上执行时，是时断时续的</a:t>
            </a:r>
          </a:p>
        </p:txBody>
      </p:sp>
      <p:sp>
        <p:nvSpPr>
          <p:cNvPr id="405" name="系统的状态不再只对正在执行的程序可见"/>
          <p:cNvSpPr/>
          <p:nvPr/>
        </p:nvSpPr>
        <p:spPr>
          <a:xfrm>
            <a:off x="5060584" y="651199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系统的状态不再只对正在执行的程序可见</a:t>
            </a:r>
          </a:p>
        </p:txBody>
      </p:sp>
      <p:pic>
        <p:nvPicPr>
          <p:cNvPr id="407" name="屏幕快照 2019-03-03 下午7.47.47.png" descr="屏幕快照 2019-03-03 下午7.47.47.png"/>
          <p:cNvPicPr>
            <a:picLocks noChangeAspect="1"/>
          </p:cNvPicPr>
          <p:nvPr/>
        </p:nvPicPr>
        <p:blipFill>
          <a:blip r:embed="rId4">
            <a:extLst/>
          </a:blip>
          <a:srcRect r="4199"/>
          <a:stretch>
            <a:fillRect/>
          </a:stretch>
        </p:blipFill>
        <p:spPr>
          <a:xfrm>
            <a:off x="17104366" y="892574"/>
            <a:ext cx="6595736" cy="1202775"/>
          </a:xfrm>
          <a:prstGeom prst="rect">
            <a:avLst/>
          </a:prstGeom>
          <a:ln w="12700">
            <a:miter lim="400000"/>
          </a:ln>
        </p:spPr>
      </p:pic>
      <p:sp>
        <p:nvSpPr>
          <p:cNvPr id="13"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1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1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14" name="程序的并发执行"/>
          <p:cNvSpPr/>
          <p:nvPr/>
        </p:nvSpPr>
        <p:spPr>
          <a:xfrm>
            <a:off x="435982" y="910069"/>
            <a:ext cx="5102597"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程序的并发执行</a:t>
            </a:r>
          </a:p>
        </p:txBody>
      </p:sp>
      <p:sp>
        <p:nvSpPr>
          <p:cNvPr id="415" name="间断性"/>
          <p:cNvSpPr/>
          <p:nvPr/>
        </p:nvSpPr>
        <p:spPr>
          <a:xfrm>
            <a:off x="1365103" y="4006217"/>
            <a:ext cx="201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间断性</a:t>
            </a:r>
          </a:p>
        </p:txBody>
      </p:sp>
      <p:sp>
        <p:nvSpPr>
          <p:cNvPr id="416" name="失去封闭性"/>
          <p:cNvSpPr/>
          <p:nvPr/>
        </p:nvSpPr>
        <p:spPr>
          <a:xfrm>
            <a:off x="1365103" y="6511994"/>
            <a:ext cx="328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失去封闭性</a:t>
            </a:r>
          </a:p>
        </p:txBody>
      </p:sp>
      <p:sp>
        <p:nvSpPr>
          <p:cNvPr id="417" name="不可再现性"/>
          <p:cNvSpPr/>
          <p:nvPr/>
        </p:nvSpPr>
        <p:spPr>
          <a:xfrm>
            <a:off x="1365103" y="9017772"/>
            <a:ext cx="3289301" cy="990601"/>
          </a:xfrm>
          <a:prstGeom prst="rect">
            <a:avLst/>
          </a:prstGeom>
          <a:solidFill>
            <a:srgbClr val="FFFB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不可再现性</a:t>
            </a:r>
          </a:p>
        </p:txBody>
      </p:sp>
      <p:sp>
        <p:nvSpPr>
          <p:cNvPr id="418" name="特点："/>
          <p:cNvSpPr/>
          <p:nvPr/>
        </p:nvSpPr>
        <p:spPr>
          <a:xfrm>
            <a:off x="1365103" y="2514618"/>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特点：</a:t>
            </a:r>
          </a:p>
        </p:txBody>
      </p:sp>
      <p:sp>
        <p:nvSpPr>
          <p:cNvPr id="419" name="程序在CPU上执行时，是时断时续的"/>
          <p:cNvSpPr/>
          <p:nvPr/>
        </p:nvSpPr>
        <p:spPr>
          <a:xfrm>
            <a:off x="3840790" y="4006217"/>
            <a:ext cx="103092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程序在CPU上执行时，是时断时续的</a:t>
            </a:r>
          </a:p>
        </p:txBody>
      </p:sp>
      <p:sp>
        <p:nvSpPr>
          <p:cNvPr id="420" name="系统的状态不再只对正在执行的程序可见"/>
          <p:cNvSpPr/>
          <p:nvPr/>
        </p:nvSpPr>
        <p:spPr>
          <a:xfrm>
            <a:off x="5060584" y="6511994"/>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系统的状态不再只对正在执行的程序可见</a:t>
            </a:r>
          </a:p>
        </p:txBody>
      </p:sp>
      <p:sp>
        <p:nvSpPr>
          <p:cNvPr id="421" name="同一个程序在输入相同的情况下多次运行，可能出现不同的结果"/>
          <p:cNvSpPr/>
          <p:nvPr/>
        </p:nvSpPr>
        <p:spPr>
          <a:xfrm>
            <a:off x="5124597" y="9017772"/>
            <a:ext cx="178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同一个程序在输入相同的情况下多次运行，可能出现不同的结果</a:t>
            </a:r>
          </a:p>
        </p:txBody>
      </p:sp>
      <p:pic>
        <p:nvPicPr>
          <p:cNvPr id="423" name="屏幕快照 2019-03-03 下午7.47.47.png" descr="屏幕快照 2019-03-03 下午7.47.47.png"/>
          <p:cNvPicPr>
            <a:picLocks noChangeAspect="1"/>
          </p:cNvPicPr>
          <p:nvPr/>
        </p:nvPicPr>
        <p:blipFill>
          <a:blip r:embed="rId3">
            <a:extLst/>
          </a:blip>
          <a:srcRect r="4199"/>
          <a:stretch>
            <a:fillRect/>
          </a:stretch>
        </p:blipFill>
        <p:spPr>
          <a:xfrm>
            <a:off x="17104366" y="892574"/>
            <a:ext cx="6595736" cy="1202775"/>
          </a:xfrm>
          <a:prstGeom prst="rect">
            <a:avLst/>
          </a:prstGeom>
          <a:ln w="12700">
            <a:miter lim="400000"/>
          </a:ln>
        </p:spPr>
      </p:pic>
      <p:sp>
        <p:nvSpPr>
          <p:cNvPr id="15"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67"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68" name="关于程序的并发执行，说法正确的是（ ）…"/>
          <p:cNvSpPr/>
          <p:nvPr/>
        </p:nvSpPr>
        <p:spPr>
          <a:xfrm>
            <a:off x="5557837" y="3746805"/>
            <a:ext cx="9406421" cy="60119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lang="en-US" dirty="0" smtClean="0"/>
          </a:p>
          <a:p>
            <a:pPr algn="l">
              <a:defRPr sz="4800">
                <a:latin typeface="Lantinghei SC Extralight"/>
                <a:ea typeface="Lantinghei SC Extralight"/>
                <a:cs typeface="Lantinghei SC Extralight"/>
                <a:sym typeface="Lantinghei SC Extralight"/>
              </a:defRPr>
            </a:pPr>
            <a:r>
              <a:rPr lang="zh-CN" altLang="en-US" dirty="0"/>
              <a:t>程序顺序执行的特点不包括（    ）</a:t>
            </a:r>
          </a:p>
          <a:p>
            <a:pPr algn="l">
              <a:defRPr sz="4800">
                <a:latin typeface="Lantinghei SC Extralight"/>
                <a:ea typeface="Lantinghei SC Extralight"/>
                <a:cs typeface="Lantinghei SC Extralight"/>
                <a:sym typeface="Lantinghei SC Extralight"/>
              </a:defRPr>
            </a:pPr>
            <a:endParaRPr lang="zh-CN" altLang="en-US" dirty="0"/>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顺序性</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封闭性</a:t>
            </a:r>
          </a:p>
          <a:p>
            <a:pPr algn="l">
              <a:defRPr sz="4800">
                <a:latin typeface="Lantinghei SC Extralight"/>
                <a:ea typeface="Lantinghei SC Extralight"/>
                <a:cs typeface="Lantinghei SC Extralight"/>
                <a:sym typeface="Lantinghei SC Extralight"/>
              </a:defRPr>
            </a:pPr>
            <a:r>
              <a:rPr lang="en-US" altLang="zh-CN" dirty="0"/>
              <a:t>C:</a:t>
            </a:r>
            <a:r>
              <a:rPr lang="zh-CN" altLang="en-US" dirty="0"/>
              <a:t>间断性</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可再现性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67"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68" name="关于程序的并发执行，说法正确的是（ ）…"/>
          <p:cNvSpPr/>
          <p:nvPr/>
        </p:nvSpPr>
        <p:spPr>
          <a:xfrm>
            <a:off x="5557837" y="3746805"/>
            <a:ext cx="9406421" cy="60119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lang="en-US" dirty="0" smtClean="0"/>
          </a:p>
          <a:p>
            <a:pPr algn="l">
              <a:defRPr sz="4800">
                <a:latin typeface="Lantinghei SC Extralight"/>
                <a:ea typeface="Lantinghei SC Extralight"/>
                <a:cs typeface="Lantinghei SC Extralight"/>
                <a:sym typeface="Lantinghei SC Extralight"/>
              </a:defRPr>
            </a:pPr>
            <a:r>
              <a:rPr lang="zh-CN" altLang="en-US" dirty="0"/>
              <a:t>程序顺序执行的特点不包括（    ）</a:t>
            </a:r>
          </a:p>
          <a:p>
            <a:pPr algn="l">
              <a:defRPr sz="4800">
                <a:latin typeface="Lantinghei SC Extralight"/>
                <a:ea typeface="Lantinghei SC Extralight"/>
                <a:cs typeface="Lantinghei SC Extralight"/>
                <a:sym typeface="Lantinghei SC Extralight"/>
              </a:defRPr>
            </a:pPr>
            <a:endParaRPr lang="zh-CN" altLang="en-US" dirty="0"/>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顺序性</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封闭性</a:t>
            </a:r>
          </a:p>
          <a:p>
            <a:pPr algn="l">
              <a:defRPr sz="4800">
                <a:latin typeface="Lantinghei SC Extralight"/>
                <a:ea typeface="Lantinghei SC Extralight"/>
                <a:cs typeface="Lantinghei SC Extralight"/>
                <a:sym typeface="Lantinghei SC Extralight"/>
              </a:defRPr>
            </a:pPr>
            <a:r>
              <a:rPr lang="en-US" altLang="zh-CN" dirty="0">
                <a:solidFill>
                  <a:srgbClr val="FF0000"/>
                </a:solidFill>
              </a:rPr>
              <a:t>C:</a:t>
            </a:r>
            <a:r>
              <a:rPr lang="zh-CN" altLang="en-US" dirty="0">
                <a:solidFill>
                  <a:srgbClr val="FF0000"/>
                </a:solidFill>
              </a:rPr>
              <a:t>间断性</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可再现性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extLst>
      <p:ext uri="{BB962C8B-B14F-4D97-AF65-F5344CB8AC3E}">
        <p14:creationId xmlns:p14="http://schemas.microsoft.com/office/powerpoint/2010/main" val="193114184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67"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68" name="关于程序的并发执行，说法正确的是（ ）…"/>
          <p:cNvSpPr/>
          <p:nvPr/>
        </p:nvSpPr>
        <p:spPr>
          <a:xfrm>
            <a:off x="3898062" y="5962795"/>
            <a:ext cx="16587874"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1904</a:t>
            </a:r>
            <a:endParaRPr lang="en-US" dirty="0" smtClean="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程序并发执行时具有间断性</a:t>
            </a:r>
            <a:r>
              <a:rPr lang="zh-CN" altLang="en-US" sz="4800" dirty="0" smtClean="0">
                <a:sym typeface="Lantinghei SC Extralight"/>
              </a:rPr>
              <a:t>、</a:t>
            </a:r>
            <a:r>
              <a:rPr lang="en-US" altLang="zh-CN" sz="4800" dirty="0" smtClean="0">
                <a:sym typeface="Lantinghei SC Extralight"/>
              </a:rPr>
              <a:t>______</a:t>
            </a:r>
            <a:r>
              <a:rPr lang="zh-CN" altLang="en-US" sz="4800" dirty="0" smtClean="0">
                <a:sym typeface="Lantinghei SC Extralight"/>
              </a:rPr>
              <a:t>和</a:t>
            </a:r>
            <a:r>
              <a:rPr lang="en-US" altLang="zh-CN" sz="4800" dirty="0" smtClean="0">
                <a:sym typeface="Lantinghei SC Extralight"/>
              </a:rPr>
              <a:t>______</a:t>
            </a:r>
            <a:r>
              <a:rPr lang="zh-CN" altLang="en-US" sz="4800" dirty="0" smtClean="0">
                <a:sym typeface="Lantinghei SC Extralight"/>
              </a:rPr>
              <a:t>三个特征。</a:t>
            </a:r>
            <a:endParaRPr lang="zh-CN" altLang="en-US" dirty="0"/>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extLst>
      <p:ext uri="{BB962C8B-B14F-4D97-AF65-F5344CB8AC3E}">
        <p14:creationId xmlns:p14="http://schemas.microsoft.com/office/powerpoint/2010/main" val="72460348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517"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518"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t>3 操作系统的特征</a:t>
            </a:r>
          </a:p>
        </p:txBody>
      </p:sp>
      <p:sp>
        <p:nvSpPr>
          <p:cNvPr id="1519"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520" name="5 操作系统的体系结构"/>
          <p:cNvSpPr/>
          <p:nvPr/>
        </p:nvSpPr>
        <p:spPr>
          <a:xfrm>
            <a:off x="8129867" y="7887992"/>
            <a:ext cx="8191344"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5 操作系统的体系结构</a:t>
            </a:r>
          </a:p>
        </p:txBody>
      </p:sp>
      <p:sp>
        <p:nvSpPr>
          <p:cNvPr id="1521"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52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23"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27592008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6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67"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68" name="关于程序的并发执行，说法正确的是（ ）…"/>
          <p:cNvSpPr/>
          <p:nvPr/>
        </p:nvSpPr>
        <p:spPr>
          <a:xfrm>
            <a:off x="3898062" y="5962795"/>
            <a:ext cx="16587874"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1904</a:t>
            </a:r>
            <a:endParaRPr lang="en-US" dirty="0" smtClean="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程序并发执行时具有间断性</a:t>
            </a:r>
            <a:r>
              <a:rPr lang="zh-CN" altLang="en-US" sz="4800" dirty="0" smtClean="0">
                <a:sym typeface="Lantinghei SC Extralight"/>
              </a:rPr>
              <a:t>、</a:t>
            </a:r>
            <a:r>
              <a:rPr lang="en-US" altLang="zh-CN" sz="4800" dirty="0" smtClean="0">
                <a:sym typeface="Lantinghei SC Extralight"/>
              </a:rPr>
              <a:t>______</a:t>
            </a:r>
            <a:r>
              <a:rPr lang="zh-CN" altLang="en-US" sz="4800" dirty="0" smtClean="0">
                <a:sym typeface="Lantinghei SC Extralight"/>
              </a:rPr>
              <a:t>和</a:t>
            </a:r>
            <a:r>
              <a:rPr lang="en-US" altLang="zh-CN" sz="4800" dirty="0" smtClean="0">
                <a:sym typeface="Lantinghei SC Extralight"/>
              </a:rPr>
              <a:t>______</a:t>
            </a:r>
            <a:r>
              <a:rPr lang="zh-CN" altLang="en-US" sz="4800" dirty="0" smtClean="0">
                <a:sym typeface="Lantinghei SC Extralight"/>
              </a:rPr>
              <a:t>三个特征。</a:t>
            </a:r>
            <a:endParaRPr lang="zh-CN" altLang="en-US" dirty="0"/>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
        <p:nvSpPr>
          <p:cNvPr id="8" name="程序计数器"/>
          <p:cNvSpPr/>
          <p:nvPr/>
        </p:nvSpPr>
        <p:spPr>
          <a:xfrm>
            <a:off x="11123082" y="5870993"/>
            <a:ext cx="330859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rPr lang="zh-CN" altLang="en-US" smtClean="0"/>
              <a:t>失去封闭性</a:t>
            </a:r>
            <a:endParaRPr dirty="0"/>
          </a:p>
        </p:txBody>
      </p:sp>
      <p:sp>
        <p:nvSpPr>
          <p:cNvPr id="9" name="程序计数器"/>
          <p:cNvSpPr/>
          <p:nvPr/>
        </p:nvSpPr>
        <p:spPr>
          <a:xfrm>
            <a:off x="14665570" y="5806750"/>
            <a:ext cx="330859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rPr lang="zh-CN" altLang="en-US" dirty="0" smtClean="0"/>
              <a:t>不可再现性</a:t>
            </a:r>
            <a:endParaRPr dirty="0"/>
          </a:p>
        </p:txBody>
      </p:sp>
    </p:spTree>
    <p:extLst>
      <p:ext uri="{BB962C8B-B14F-4D97-AF65-F5344CB8AC3E}">
        <p14:creationId xmlns:p14="http://schemas.microsoft.com/office/powerpoint/2010/main" val="214369607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79"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0" name="程序顺序执行时，程序在运行时独占全机资源，因而各资源的状态(除初始状态外)只有本程序才能改变，这是（ ）特点。…"/>
          <p:cNvSpPr/>
          <p:nvPr/>
        </p:nvSpPr>
        <p:spPr>
          <a:xfrm>
            <a:off x="2821123" y="4166230"/>
            <a:ext cx="19894200" cy="68736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某计算圆周率的程序（无输入但输出值一样）在同一个</a:t>
            </a:r>
            <a:r>
              <a:rPr lang="en-US" altLang="zh-CN" sz="4800" dirty="0">
                <a:sym typeface="Lantinghei SC Extralight"/>
              </a:rPr>
              <a:t>Windows</a:t>
            </a:r>
            <a:r>
              <a:rPr lang="zh-CN" altLang="en-US" sz="4800" dirty="0">
                <a:sym typeface="Lantinghei SC Extralight"/>
              </a:rPr>
              <a:t>机器上第一次运行耗时</a:t>
            </a:r>
            <a:r>
              <a:rPr lang="en-US" altLang="zh-CN" sz="4800" dirty="0">
                <a:sym typeface="Lantinghei SC Extralight"/>
              </a:rPr>
              <a:t>3</a:t>
            </a:r>
            <a:r>
              <a:rPr lang="zh-CN" altLang="en-US" sz="4800" dirty="0">
                <a:sym typeface="Lantinghei SC Extralight"/>
              </a:rPr>
              <a:t>分钟，第二次运行耗时</a:t>
            </a:r>
            <a:r>
              <a:rPr lang="en-US" altLang="zh-CN" sz="4800" dirty="0">
                <a:sym typeface="Lantinghei SC Extralight"/>
              </a:rPr>
              <a:t>5</a:t>
            </a:r>
            <a:r>
              <a:rPr lang="zh-CN" altLang="en-US" sz="4800" dirty="0">
                <a:sym typeface="Lantinghei SC Extralight"/>
              </a:rPr>
              <a:t>分钟，这体现了程序并发执行的哪个特点？（    </a:t>
            </a:r>
            <a:r>
              <a:rPr lang="zh-CN" altLang="en-US" sz="4800" dirty="0" smtClean="0">
                <a:sym typeface="Lantinghei SC Extralight"/>
              </a:rPr>
              <a:t>）</a:t>
            </a: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间断性</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失去封闭性</a:t>
            </a:r>
          </a:p>
          <a:p>
            <a:pPr algn="l">
              <a:defRPr sz="4800">
                <a:latin typeface="Lantinghei SC Extralight"/>
                <a:ea typeface="Lantinghei SC Extralight"/>
                <a:cs typeface="Lantinghei SC Extralight"/>
                <a:sym typeface="Lantinghei SC Extralight"/>
              </a:defRPr>
            </a:pPr>
            <a:r>
              <a:rPr lang="en-US" altLang="zh-CN" dirty="0"/>
              <a:t>C:</a:t>
            </a:r>
            <a:r>
              <a:rPr lang="zh-CN" altLang="en-US" dirty="0"/>
              <a:t>不可再现性</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顺序性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extLst>
      <p:ext uri="{BB962C8B-B14F-4D97-AF65-F5344CB8AC3E}">
        <p14:creationId xmlns:p14="http://schemas.microsoft.com/office/powerpoint/2010/main" val="6670420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79"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0" name="程序顺序执行时，程序在运行时独占全机资源，因而各资源的状态(除初始状态外)只有本程序才能改变，这是（ ）特点。…"/>
          <p:cNvSpPr/>
          <p:nvPr/>
        </p:nvSpPr>
        <p:spPr>
          <a:xfrm>
            <a:off x="2821123" y="4166230"/>
            <a:ext cx="19894200" cy="68736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某计算圆周率的程序（无输入但输出值一样）在同一个</a:t>
            </a:r>
            <a:r>
              <a:rPr lang="en-US" altLang="zh-CN" sz="4800" dirty="0">
                <a:sym typeface="Lantinghei SC Extralight"/>
              </a:rPr>
              <a:t>Windows</a:t>
            </a:r>
            <a:r>
              <a:rPr lang="zh-CN" altLang="en-US" sz="4800" dirty="0">
                <a:sym typeface="Lantinghei SC Extralight"/>
              </a:rPr>
              <a:t>机器上第一次运行耗时</a:t>
            </a:r>
            <a:r>
              <a:rPr lang="en-US" altLang="zh-CN" sz="4800" dirty="0">
                <a:sym typeface="Lantinghei SC Extralight"/>
              </a:rPr>
              <a:t>3</a:t>
            </a:r>
            <a:r>
              <a:rPr lang="zh-CN" altLang="en-US" sz="4800" dirty="0">
                <a:sym typeface="Lantinghei SC Extralight"/>
              </a:rPr>
              <a:t>分钟，第二次运行耗时</a:t>
            </a:r>
            <a:r>
              <a:rPr lang="en-US" altLang="zh-CN" sz="4800" dirty="0">
                <a:sym typeface="Lantinghei SC Extralight"/>
              </a:rPr>
              <a:t>5</a:t>
            </a:r>
            <a:r>
              <a:rPr lang="zh-CN" altLang="en-US" sz="4800" dirty="0">
                <a:sym typeface="Lantinghei SC Extralight"/>
              </a:rPr>
              <a:t>分钟，这体现了程序并发执行的哪个特点？（    </a:t>
            </a:r>
            <a:r>
              <a:rPr lang="zh-CN" altLang="en-US" sz="4800" dirty="0" smtClean="0">
                <a:sym typeface="Lantinghei SC Extralight"/>
              </a:rPr>
              <a:t>）</a:t>
            </a: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solidFill>
                  <a:srgbClr val="FF0000"/>
                </a:solidFill>
              </a:rPr>
              <a:t>A:</a:t>
            </a:r>
            <a:r>
              <a:rPr lang="zh-CN" altLang="en-US" dirty="0">
                <a:solidFill>
                  <a:srgbClr val="FF0000"/>
                </a:solidFill>
              </a:rPr>
              <a:t>间断性</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失去封闭性</a:t>
            </a:r>
          </a:p>
          <a:p>
            <a:pPr algn="l">
              <a:defRPr sz="4800">
                <a:latin typeface="Lantinghei SC Extralight"/>
                <a:ea typeface="Lantinghei SC Extralight"/>
                <a:cs typeface="Lantinghei SC Extralight"/>
                <a:sym typeface="Lantinghei SC Extralight"/>
              </a:defRPr>
            </a:pPr>
            <a:r>
              <a:rPr lang="en-US" altLang="zh-CN" dirty="0"/>
              <a:t>C:</a:t>
            </a:r>
            <a:r>
              <a:rPr lang="zh-CN" altLang="en-US" dirty="0"/>
              <a:t>不可再现性</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顺序性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extLst>
      <p:ext uri="{BB962C8B-B14F-4D97-AF65-F5344CB8AC3E}">
        <p14:creationId xmlns:p14="http://schemas.microsoft.com/office/powerpoint/2010/main" val="58579795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7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79"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0" name="程序顺序执行时，程序在运行时独占全机资源，因而各资源的状态(除初始状态外)只有本程序才能改变，这是（ ）特点。…"/>
          <p:cNvSpPr/>
          <p:nvPr/>
        </p:nvSpPr>
        <p:spPr>
          <a:xfrm>
            <a:off x="3270601" y="3873500"/>
            <a:ext cx="1784279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程序顺序执行时，程序在运行时独占全机资源，因而各资源的状态(除初始状态外)只有本程序才能改变，这是（ ）特点。</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并发性</a:t>
            </a:r>
          </a:p>
          <a:p>
            <a:pPr algn="l">
              <a:defRPr sz="4800">
                <a:latin typeface="Lantinghei SC Extralight"/>
                <a:ea typeface="Lantinghei SC Extralight"/>
                <a:cs typeface="Lantinghei SC Extralight"/>
                <a:sym typeface="Lantinghei SC Extralight"/>
              </a:defRPr>
            </a:pPr>
            <a:r>
              <a:t>B. 可再现性</a:t>
            </a:r>
          </a:p>
          <a:p>
            <a:pPr algn="l">
              <a:defRPr sz="4800">
                <a:latin typeface="Lantinghei SC Extralight"/>
                <a:ea typeface="Lantinghei SC Extralight"/>
                <a:cs typeface="Lantinghei SC Extralight"/>
                <a:sym typeface="Lantinghei SC Extralight"/>
              </a:defRPr>
            </a:pPr>
            <a:r>
              <a:t>C. 顺序性</a:t>
            </a:r>
          </a:p>
          <a:p>
            <a:pPr algn="l">
              <a:defRPr sz="4800">
                <a:latin typeface="Lantinghei SC Extralight"/>
                <a:ea typeface="Lantinghei SC Extralight"/>
                <a:cs typeface="Lantinghei SC Extralight"/>
                <a:sym typeface="Lantinghei SC Extralight"/>
              </a:defRPr>
            </a:pPr>
            <a:r>
              <a:t>D. 封闭性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48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485"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86" name="程序顺序执行时，程序在运行时独占全机资源，因而各资源的状态(除初始状态外)只有本程序才能改变，这是（D）特点。…"/>
          <p:cNvSpPr/>
          <p:nvPr/>
        </p:nvSpPr>
        <p:spPr>
          <a:xfrm>
            <a:off x="3270601" y="3873500"/>
            <a:ext cx="1784279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程序顺序执行时，程序在运行时独占全机资源，因而各资源的状态(除初始状态外)只有本程序才能改变，这是（</a:t>
            </a:r>
            <a:r>
              <a:rPr>
                <a:solidFill>
                  <a:schemeClr val="accent5"/>
                </a:solidFill>
                <a:latin typeface="Lantinghei SC Demibold"/>
                <a:ea typeface="Lantinghei SC Demibold"/>
                <a:cs typeface="Lantinghei SC Demibold"/>
                <a:sym typeface="Lantinghei SC Demibold"/>
              </a:rPr>
              <a:t>D</a:t>
            </a:r>
            <a:r>
              <a:t>）特点。</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并发性</a:t>
            </a:r>
          </a:p>
          <a:p>
            <a:pPr algn="l">
              <a:defRPr sz="4800">
                <a:latin typeface="Lantinghei SC Extralight"/>
                <a:ea typeface="Lantinghei SC Extralight"/>
                <a:cs typeface="Lantinghei SC Extralight"/>
                <a:sym typeface="Lantinghei SC Extralight"/>
              </a:defRPr>
            </a:pPr>
            <a:r>
              <a:t>B. 可再现性</a:t>
            </a:r>
          </a:p>
          <a:p>
            <a:pPr algn="l">
              <a:defRPr sz="4800">
                <a:latin typeface="Lantinghei SC Extralight"/>
                <a:ea typeface="Lantinghei SC Extralight"/>
                <a:cs typeface="Lantinghei SC Extralight"/>
                <a:sym typeface="Lantinghei SC Extralight"/>
              </a:defRPr>
            </a:pPr>
            <a:r>
              <a:t>C. 顺序性</a:t>
            </a:r>
          </a:p>
          <a:p>
            <a:pPr algn="l">
              <a:defRPr sz="4800">
                <a:solidFill>
                  <a:schemeClr val="accent5"/>
                </a:solidFill>
                <a:latin typeface="Lantinghei SC Extralight"/>
                <a:ea typeface="Lantinghei SC Extralight"/>
                <a:cs typeface="Lantinghei SC Extralight"/>
                <a:sym typeface="Lantinghei SC Extralight"/>
              </a:defRPr>
            </a:pPr>
            <a:r>
              <a:t>D. 封闭性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1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15"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16" name="程序在并发执行时，同一个程序在输入完全相同的情况下多次运行，可能岀现不同的运行结果，这是其（  ）特点。…"/>
          <p:cNvSpPr/>
          <p:nvPr/>
        </p:nvSpPr>
        <p:spPr>
          <a:xfrm>
            <a:off x="3270601" y="3873500"/>
            <a:ext cx="1784279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程序在并发执行时，同一个程序在输入完全相同的情况下多次运行，可能岀现不同的运行结果，这是其（  ）特点。</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间断性</a:t>
            </a:r>
          </a:p>
          <a:p>
            <a:pPr algn="l">
              <a:defRPr sz="4800">
                <a:latin typeface="Lantinghei SC Extralight"/>
                <a:ea typeface="Lantinghei SC Extralight"/>
                <a:cs typeface="Lantinghei SC Extralight"/>
                <a:sym typeface="Lantinghei SC Extralight"/>
              </a:defRPr>
            </a:pPr>
            <a:r>
              <a:t>B. 失去封闭性</a:t>
            </a:r>
          </a:p>
          <a:p>
            <a:pPr algn="l">
              <a:defRPr sz="4800">
                <a:latin typeface="Lantinghei SC Extralight"/>
                <a:ea typeface="Lantinghei SC Extralight"/>
                <a:cs typeface="Lantinghei SC Extralight"/>
                <a:sym typeface="Lantinghei SC Extralight"/>
              </a:defRPr>
            </a:pPr>
            <a:r>
              <a:t>C. 不可再现性</a:t>
            </a:r>
          </a:p>
          <a:p>
            <a:pPr algn="l">
              <a:defRPr sz="4800">
                <a:latin typeface="Lantinghei SC Extralight"/>
                <a:ea typeface="Lantinghei SC Extralight"/>
                <a:cs typeface="Lantinghei SC Extralight"/>
                <a:sym typeface="Lantinghei SC Extralight"/>
              </a:defRPr>
            </a:pPr>
            <a:r>
              <a:t>D. 共享性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2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21"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22" name="程序在并发执行时，同一个程序在输入完全相同的情况下多次运行，可能岀现不同的运行结果，这是其（C）特点。…"/>
          <p:cNvSpPr/>
          <p:nvPr/>
        </p:nvSpPr>
        <p:spPr>
          <a:xfrm>
            <a:off x="3270601" y="3873500"/>
            <a:ext cx="17842798"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程序在并发执行时，同一个程序在输入完全相同的情况下多次运行，可能岀现不同的运行结果，这是其（</a:t>
            </a:r>
            <a:r>
              <a:rPr>
                <a:solidFill>
                  <a:schemeClr val="accent5"/>
                </a:solidFill>
                <a:latin typeface="Lantinghei SC Demibold"/>
                <a:ea typeface="Lantinghei SC Demibold"/>
                <a:cs typeface="Lantinghei SC Demibold"/>
                <a:sym typeface="Lantinghei SC Demibold"/>
              </a:rPr>
              <a:t>C</a:t>
            </a:r>
            <a:r>
              <a:t>）特点。</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间断性</a:t>
            </a:r>
          </a:p>
          <a:p>
            <a:pPr algn="l">
              <a:defRPr sz="4800">
                <a:latin typeface="Lantinghei SC Extralight"/>
                <a:ea typeface="Lantinghei SC Extralight"/>
                <a:cs typeface="Lantinghei SC Extralight"/>
                <a:sym typeface="Lantinghei SC Extralight"/>
              </a:defRPr>
            </a:pPr>
            <a:r>
              <a:t>B. 失去封闭性</a:t>
            </a:r>
          </a:p>
          <a:p>
            <a:pPr algn="l">
              <a:defRPr sz="4800">
                <a:solidFill>
                  <a:schemeClr val="accent5"/>
                </a:solidFill>
                <a:latin typeface="Lantinghei SC Extralight"/>
                <a:ea typeface="Lantinghei SC Extralight"/>
                <a:cs typeface="Lantinghei SC Extralight"/>
                <a:sym typeface="Lantinghei SC Extralight"/>
              </a:defRPr>
            </a:pPr>
            <a:r>
              <a:t>C. 不可再现性</a:t>
            </a:r>
          </a:p>
          <a:p>
            <a:pPr algn="l">
              <a:defRPr sz="4800">
                <a:latin typeface="Lantinghei SC Extralight"/>
                <a:ea typeface="Lantinghei SC Extralight"/>
                <a:cs typeface="Lantinghei SC Extralight"/>
                <a:sym typeface="Lantinghei SC Extralight"/>
              </a:defRPr>
            </a:pPr>
            <a:r>
              <a:t>D. 共享性</a:t>
            </a:r>
          </a:p>
        </p:txBody>
      </p:sp>
      <p:sp>
        <p:nvSpPr>
          <p:cNvPr id="7" name="2.1.1.2 程序的并发执行"/>
          <p:cNvSpPr/>
          <p:nvPr/>
        </p:nvSpPr>
        <p:spPr>
          <a:xfrm>
            <a:off x="230671" y="14822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2.1.1.2 程序的并发执行</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2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2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27" name="程序的顺序执行"/>
          <p:cNvSpPr/>
          <p:nvPr/>
        </p:nvSpPr>
        <p:spPr>
          <a:xfrm>
            <a:off x="9912350" y="352019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程序的顺序执行</a:t>
            </a:r>
          </a:p>
        </p:txBody>
      </p:sp>
      <p:sp>
        <p:nvSpPr>
          <p:cNvPr id="528" name="程序的并发执行"/>
          <p:cNvSpPr/>
          <p:nvPr/>
        </p:nvSpPr>
        <p:spPr>
          <a:xfrm>
            <a:off x="9912350" y="6257455"/>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程序的并发执行</a:t>
            </a:r>
          </a:p>
        </p:txBody>
      </p:sp>
      <p:sp>
        <p:nvSpPr>
          <p:cNvPr id="529" name="进程的概念"/>
          <p:cNvSpPr/>
          <p:nvPr/>
        </p:nvSpPr>
        <p:spPr>
          <a:xfrm>
            <a:off x="10547350" y="8994717"/>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a:ea typeface="Helvetica"/>
                <a:cs typeface="Helvetica"/>
                <a:sym typeface="Helvetica"/>
              </a:defRPr>
            </a:lvl1pPr>
          </a:lstStyle>
          <a:p>
            <a:r>
              <a:t>进程的概念</a:t>
            </a:r>
          </a:p>
        </p:txBody>
      </p:sp>
      <p:sp>
        <p:nvSpPr>
          <p:cNvPr id="530" name="箭头"/>
          <p:cNvSpPr/>
          <p:nvPr/>
        </p:nvSpPr>
        <p:spPr>
          <a:xfrm rot="5400000">
            <a:off x="11557000" y="4749123"/>
            <a:ext cx="1270000" cy="1270001"/>
          </a:xfrm>
          <a:prstGeom prst="rightArrow">
            <a:avLst>
              <a:gd name="adj1" fmla="val 32000"/>
              <a:gd name="adj2" fmla="val 64000"/>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31" name="箭头"/>
          <p:cNvSpPr/>
          <p:nvPr/>
        </p:nvSpPr>
        <p:spPr>
          <a:xfrm rot="5400000">
            <a:off x="11557000" y="7486386"/>
            <a:ext cx="1270000" cy="1270001"/>
          </a:xfrm>
          <a:prstGeom prst="rightArrow">
            <a:avLst>
              <a:gd name="adj1" fmla="val 32000"/>
              <a:gd name="adj2" fmla="val 64000"/>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32" name="2.1.2 进程的概念"/>
          <p:cNvSpPr/>
          <p:nvPr/>
        </p:nvSpPr>
        <p:spPr>
          <a:xfrm>
            <a:off x="355574" y="18677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 进程的概念</a:t>
            </a:r>
          </a:p>
        </p:txBody>
      </p:sp>
      <p:pic>
        <p:nvPicPr>
          <p:cNvPr id="533" name="屏幕快照 2019-03-03 下午7.50.02.png" descr="屏幕快照 2019-03-03 下午7.50.02.png"/>
          <p:cNvPicPr>
            <a:picLocks noChangeAspect="1"/>
          </p:cNvPicPr>
          <p:nvPr/>
        </p:nvPicPr>
        <p:blipFill>
          <a:blip r:embed="rId3">
            <a:extLst/>
          </a:blip>
          <a:stretch>
            <a:fillRect/>
          </a:stretch>
        </p:blipFill>
        <p:spPr>
          <a:xfrm>
            <a:off x="21251347" y="741314"/>
            <a:ext cx="2490581" cy="781360"/>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6" name="程序并发执行"/>
          <p:cNvSpPr/>
          <p:nvPr/>
        </p:nvSpPr>
        <p:spPr>
          <a:xfrm>
            <a:off x="1800178" y="6229031"/>
            <a:ext cx="4991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400">
                <a:latin typeface="Lantinghei SC Extralight"/>
                <a:ea typeface="Lantinghei SC Extralight"/>
                <a:cs typeface="Lantinghei SC Extralight"/>
                <a:sym typeface="Lantinghei SC Extralight"/>
              </a:defRPr>
            </a:lvl1pPr>
          </a:lstStyle>
          <a:p>
            <a:r>
              <a:t>程序并发执行</a:t>
            </a:r>
          </a:p>
        </p:txBody>
      </p:sp>
      <p:sp>
        <p:nvSpPr>
          <p:cNvPr id="537"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3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39" name="同一个程序在不同数据集合上的执行"/>
          <p:cNvSpPr/>
          <p:nvPr/>
        </p:nvSpPr>
        <p:spPr>
          <a:xfrm>
            <a:off x="9827367" y="4823629"/>
            <a:ext cx="13119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400">
                <a:solidFill>
                  <a:schemeClr val="accent5"/>
                </a:solidFill>
                <a:latin typeface="Lantinghei SC Extralight"/>
                <a:ea typeface="Lantinghei SC Extralight"/>
                <a:cs typeface="Lantinghei SC Extralight"/>
                <a:sym typeface="Lantinghei SC Extralight"/>
              </a:defRPr>
            </a:lvl1pPr>
          </a:lstStyle>
          <a:p>
            <a:r>
              <a:t>同一个程序在不同数据集合上的执行</a:t>
            </a:r>
          </a:p>
        </p:txBody>
      </p:sp>
      <p:sp>
        <p:nvSpPr>
          <p:cNvPr id="540" name="线条"/>
          <p:cNvSpPr/>
          <p:nvPr/>
        </p:nvSpPr>
        <p:spPr>
          <a:xfrm>
            <a:off x="7537178" y="6844981"/>
            <a:ext cx="1994818" cy="1"/>
          </a:xfrm>
          <a:prstGeom prst="line">
            <a:avLst/>
          </a:prstGeom>
          <a:ln w="127000">
            <a:solidFill>
              <a:srgbClr val="000000"/>
            </a:solidFill>
            <a:miter lim="400000"/>
            <a:tailEnd type="triangle"/>
          </a:ln>
        </p:spPr>
        <p:txBody>
          <a:bodyPr lIns="50800" tIns="50800" rIns="50800" bIns="50800" anchor="ctr"/>
          <a:lstStyle/>
          <a:p>
            <a:pPr>
              <a:defRPr sz="3200"/>
            </a:pPr>
            <a:endParaRPr/>
          </a:p>
        </p:txBody>
      </p:sp>
      <p:sp>
        <p:nvSpPr>
          <p:cNvPr id="541" name="不同的程序在不同数据集合上的执行"/>
          <p:cNvSpPr/>
          <p:nvPr/>
        </p:nvSpPr>
        <p:spPr>
          <a:xfrm>
            <a:off x="9827367" y="7660470"/>
            <a:ext cx="131191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400">
                <a:latin typeface="Lantinghei SC Extralight"/>
                <a:ea typeface="Lantinghei SC Extralight"/>
                <a:cs typeface="Lantinghei SC Extralight"/>
                <a:sym typeface="Lantinghei SC Extralight"/>
              </a:defRPr>
            </a:lvl1pPr>
          </a:lstStyle>
          <a:p>
            <a:r>
              <a:t>不同的程序在不同数据集合上的执行</a:t>
            </a:r>
          </a:p>
        </p:txBody>
      </p:sp>
      <p:pic>
        <p:nvPicPr>
          <p:cNvPr id="543" name="屏幕快照 2019-03-03 下午7.50.02.png" descr="屏幕快照 2019-03-03 下午7.50.02.png"/>
          <p:cNvPicPr>
            <a:picLocks noChangeAspect="1"/>
          </p:cNvPicPr>
          <p:nvPr/>
        </p:nvPicPr>
        <p:blipFill>
          <a:blip r:embed="rId3">
            <a:extLst/>
          </a:blip>
          <a:stretch>
            <a:fillRect/>
          </a:stretch>
        </p:blipFill>
        <p:spPr>
          <a:xfrm>
            <a:off x="21251347" y="741314"/>
            <a:ext cx="2490581" cy="781360"/>
          </a:xfrm>
          <a:prstGeom prst="rect">
            <a:avLst/>
          </a:prstGeom>
          <a:ln w="12700">
            <a:miter lim="400000"/>
          </a:ln>
        </p:spPr>
      </p:pic>
      <p:sp>
        <p:nvSpPr>
          <p:cNvPr id="11" name="2.1.2 进程的概念"/>
          <p:cNvSpPr/>
          <p:nvPr/>
        </p:nvSpPr>
        <p:spPr>
          <a:xfrm>
            <a:off x="355574" y="18677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 进程的概念</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4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50" name="进程"/>
          <p:cNvSpPr/>
          <p:nvPr/>
        </p:nvSpPr>
        <p:spPr>
          <a:xfrm>
            <a:off x="10915650" y="5851055"/>
            <a:ext cx="25527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进程</a:t>
            </a:r>
          </a:p>
        </p:txBody>
      </p:sp>
      <p:sp>
        <p:nvSpPr>
          <p:cNvPr id="551" name="💻💻💻"/>
          <p:cNvSpPr/>
          <p:nvPr/>
        </p:nvSpPr>
        <p:spPr>
          <a:xfrm>
            <a:off x="10915650" y="7417560"/>
            <a:ext cx="2552701"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Apple Color Emoji"/>
                <a:ea typeface="Apple Color Emoji"/>
                <a:cs typeface="Apple Color Emoji"/>
                <a:sym typeface="Apple Color Emoji"/>
              </a:defRPr>
            </a:lvl1pPr>
          </a:lstStyle>
          <a:p>
            <a:r>
              <a:t>💻💻💻</a:t>
            </a:r>
          </a:p>
        </p:txBody>
      </p:sp>
      <p:pic>
        <p:nvPicPr>
          <p:cNvPr id="553" name="屏幕快照 2019-03-03 下午7.50.02.png" descr="屏幕快照 2019-03-03 下午7.50.02.png"/>
          <p:cNvPicPr>
            <a:picLocks noChangeAspect="1"/>
          </p:cNvPicPr>
          <p:nvPr/>
        </p:nvPicPr>
        <p:blipFill>
          <a:blip r:embed="rId3">
            <a:extLst/>
          </a:blip>
          <a:stretch>
            <a:fillRect/>
          </a:stretch>
        </p:blipFill>
        <p:spPr>
          <a:xfrm>
            <a:off x="21251347" y="741314"/>
            <a:ext cx="2490581" cy="781360"/>
          </a:xfrm>
          <a:prstGeom prst="rect">
            <a:avLst/>
          </a:prstGeom>
          <a:ln w="12700">
            <a:miter lim="400000"/>
          </a:ln>
        </p:spPr>
      </p:pic>
      <p:sp>
        <p:nvSpPr>
          <p:cNvPr id="9" name="2.1.2 进程的概念"/>
          <p:cNvSpPr/>
          <p:nvPr/>
        </p:nvSpPr>
        <p:spPr>
          <a:xfrm>
            <a:off x="355574" y="18677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 进程的概念</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152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27" name="1.5 操作系统的体系结构"/>
          <p:cNvSpPr/>
          <p:nvPr/>
        </p:nvSpPr>
        <p:spPr>
          <a:xfrm>
            <a:off x="365849" y="114119"/>
            <a:ext cx="633506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1.5.0</a:t>
            </a:r>
            <a:r>
              <a:rPr lang="zh-CN" altLang="en-US" dirty="0">
                <a:solidFill>
                  <a:schemeClr val="bg2"/>
                </a:solidFill>
                <a:latin typeface="SimSun" charset="-122"/>
                <a:ea typeface="SimSun" charset="-122"/>
                <a:cs typeface="SimSun" charset="-122"/>
              </a:rPr>
              <a:t>零、操作系统的体系结构</a:t>
            </a:r>
            <a:endParaRPr dirty="0">
              <a:solidFill>
                <a:schemeClr val="bg2"/>
              </a:solidFill>
              <a:latin typeface="SimSun" charset="-122"/>
              <a:ea typeface="SimSun" charset="-122"/>
              <a:cs typeface="SimSun" charset="-122"/>
            </a:endParaRPr>
          </a:p>
        </p:txBody>
      </p:sp>
      <p:sp>
        <p:nvSpPr>
          <p:cNvPr id="1528" name="操作系统的功能"/>
          <p:cNvSpPr/>
          <p:nvPr/>
        </p:nvSpPr>
        <p:spPr>
          <a:xfrm>
            <a:off x="435982" y="910069"/>
            <a:ext cx="582964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smtClean="0"/>
              <a:t>操作系统的</a:t>
            </a:r>
            <a:r>
              <a:rPr lang="zh-CN" altLang="en-US" dirty="0" smtClean="0"/>
              <a:t>体系结构</a:t>
            </a:r>
            <a:endParaRPr dirty="0"/>
          </a:p>
        </p:txBody>
      </p:sp>
      <p:sp>
        <p:nvSpPr>
          <p:cNvPr id="1529" name="选择题"/>
          <p:cNvSpPr/>
          <p:nvPr/>
        </p:nvSpPr>
        <p:spPr>
          <a:xfrm>
            <a:off x="6490888" y="1093543"/>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530" name="简单的监控程序模型"/>
          <p:cNvSpPr/>
          <p:nvPr/>
        </p:nvSpPr>
        <p:spPr>
          <a:xfrm>
            <a:off x="874017" y="3290540"/>
            <a:ext cx="5616871"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简单的监控程序模型</a:t>
            </a:r>
          </a:p>
        </p:txBody>
      </p:sp>
      <p:sp>
        <p:nvSpPr>
          <p:cNvPr id="1531" name="单体结构模型"/>
          <p:cNvSpPr/>
          <p:nvPr/>
        </p:nvSpPr>
        <p:spPr>
          <a:xfrm>
            <a:off x="874017" y="4972749"/>
            <a:ext cx="5616871" cy="1103552"/>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单体结构模型</a:t>
            </a:r>
          </a:p>
        </p:txBody>
      </p:sp>
      <p:sp>
        <p:nvSpPr>
          <p:cNvPr id="1532" name="层次结构模型"/>
          <p:cNvSpPr/>
          <p:nvPr/>
        </p:nvSpPr>
        <p:spPr>
          <a:xfrm>
            <a:off x="874017" y="6786406"/>
            <a:ext cx="5616871"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层次结构模型</a:t>
            </a:r>
          </a:p>
        </p:txBody>
      </p:sp>
      <p:sp>
        <p:nvSpPr>
          <p:cNvPr id="1533" name="客户/服务器模型与微内核结构"/>
          <p:cNvSpPr/>
          <p:nvPr/>
        </p:nvSpPr>
        <p:spPr>
          <a:xfrm>
            <a:off x="874017" y="8534340"/>
            <a:ext cx="7420157"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客户/服务器模型与微内核结构</a:t>
            </a:r>
          </a:p>
        </p:txBody>
      </p:sp>
      <p:sp>
        <p:nvSpPr>
          <p:cNvPr id="1534" name="动态可扩展结构模型"/>
          <p:cNvSpPr/>
          <p:nvPr/>
        </p:nvSpPr>
        <p:spPr>
          <a:xfrm>
            <a:off x="874017" y="10282273"/>
            <a:ext cx="5616871"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动态可扩展结构模型</a:t>
            </a:r>
          </a:p>
        </p:txBody>
      </p:sp>
      <p:pic>
        <p:nvPicPr>
          <p:cNvPr id="1535" name="屏幕快照 2019-02-27 下午2.45.27.png" descr="屏幕快照 2019-02-27 下午2.45.27.png"/>
          <p:cNvPicPr>
            <a:picLocks noChangeAspect="1"/>
          </p:cNvPicPr>
          <p:nvPr/>
        </p:nvPicPr>
        <p:blipFill>
          <a:blip r:embed="rId5">
            <a:extLst/>
          </a:blip>
          <a:stretch>
            <a:fillRect/>
          </a:stretch>
        </p:blipFill>
        <p:spPr>
          <a:xfrm>
            <a:off x="21094120" y="711142"/>
            <a:ext cx="2842510" cy="807532"/>
          </a:xfrm>
          <a:prstGeom prst="rect">
            <a:avLst/>
          </a:prstGeom>
          <a:ln w="12700">
            <a:miter lim="400000"/>
          </a:ln>
        </p:spPr>
      </p:pic>
    </p:spTree>
    <p:extLst>
      <p:ext uri="{BB962C8B-B14F-4D97-AF65-F5344CB8AC3E}">
        <p14:creationId xmlns:p14="http://schemas.microsoft.com/office/powerpoint/2010/main" val="97170833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5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5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58" name="进程是什么？…"/>
          <p:cNvSpPr/>
          <p:nvPr/>
        </p:nvSpPr>
        <p:spPr>
          <a:xfrm>
            <a:off x="5632450" y="5006505"/>
            <a:ext cx="13119100" cy="349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latin typeface="Lantinghei SC Extralight"/>
                <a:ea typeface="Lantinghei SC Extralight"/>
                <a:cs typeface="Lantinghei SC Extralight"/>
                <a:sym typeface="Lantinghei SC Extralight"/>
              </a:defRPr>
            </a:pPr>
            <a:r>
              <a:t>进程是什么？</a:t>
            </a:r>
          </a:p>
          <a:p>
            <a:pPr algn="l">
              <a:defRPr sz="6400">
                <a:latin typeface="Lantinghei SC Extralight"/>
                <a:ea typeface="Lantinghei SC Extralight"/>
                <a:cs typeface="Lantinghei SC Extralight"/>
                <a:sym typeface="Lantinghei SC Extralight"/>
              </a:defRPr>
            </a:pPr>
            <a:r>
              <a:t>进程和程序是不是一个东西？</a:t>
            </a:r>
          </a:p>
          <a:p>
            <a:pPr algn="l">
              <a:defRPr sz="6400">
                <a:latin typeface="Lantinghei SC Extralight"/>
                <a:ea typeface="Lantinghei SC Extralight"/>
                <a:cs typeface="Lantinghei SC Extralight"/>
                <a:sym typeface="Lantinghei SC Extralight"/>
              </a:defRPr>
            </a:pPr>
            <a:r>
              <a:t>进程和程序之间有什么区别和联系？</a:t>
            </a:r>
          </a:p>
        </p:txBody>
      </p:sp>
      <p:pic>
        <p:nvPicPr>
          <p:cNvPr id="560" name="屏幕快照 2019-03-03 下午7.50.02.png" descr="屏幕快照 2019-03-03 下午7.50.02.png"/>
          <p:cNvPicPr>
            <a:picLocks noChangeAspect="1"/>
          </p:cNvPicPr>
          <p:nvPr/>
        </p:nvPicPr>
        <p:blipFill>
          <a:blip r:embed="rId3">
            <a:extLst/>
          </a:blip>
          <a:stretch>
            <a:fillRect/>
          </a:stretch>
        </p:blipFill>
        <p:spPr>
          <a:xfrm>
            <a:off x="21251347" y="741314"/>
            <a:ext cx="2490581" cy="781360"/>
          </a:xfrm>
          <a:prstGeom prst="rect">
            <a:avLst/>
          </a:prstGeom>
          <a:ln w="12700">
            <a:miter lim="400000"/>
          </a:ln>
        </p:spPr>
      </p:pic>
      <p:sp>
        <p:nvSpPr>
          <p:cNvPr id="8" name="2.1.2 进程的概念"/>
          <p:cNvSpPr/>
          <p:nvPr/>
        </p:nvSpPr>
        <p:spPr>
          <a:xfrm>
            <a:off x="355574" y="186778"/>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 进程的概念</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6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65" name="程序"/>
          <p:cNvSpPr/>
          <p:nvPr/>
        </p:nvSpPr>
        <p:spPr>
          <a:xfrm>
            <a:off x="3563338"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566" name="进程"/>
          <p:cNvSpPr/>
          <p:nvPr/>
        </p:nvSpPr>
        <p:spPr>
          <a:xfrm>
            <a:off x="17479582"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567"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568" name="进程的定义"/>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sp>
        <p:nvSpPr>
          <p:cNvPr id="569"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pic>
        <p:nvPicPr>
          <p:cNvPr id="570" name="屏幕快照 2019-03-03 下午8.00.18.png" descr="屏幕快照 2019-03-03 下午8.00.18.png"/>
          <p:cNvPicPr>
            <a:picLocks noChangeAspect="1"/>
          </p:cNvPicPr>
          <p:nvPr/>
        </p:nvPicPr>
        <p:blipFill>
          <a:blip r:embed="rId5">
            <a:extLst/>
          </a:blip>
          <a:stretch>
            <a:fillRect/>
          </a:stretch>
        </p:blipFill>
        <p:spPr>
          <a:xfrm>
            <a:off x="18600142" y="862915"/>
            <a:ext cx="5236200" cy="1627186"/>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7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7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77" name="程序"/>
          <p:cNvSpPr/>
          <p:nvPr/>
        </p:nvSpPr>
        <p:spPr>
          <a:xfrm>
            <a:off x="3563338"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578" name="进程"/>
          <p:cNvSpPr/>
          <p:nvPr/>
        </p:nvSpPr>
        <p:spPr>
          <a:xfrm>
            <a:off x="17479582"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579"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580"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581" name="进程的定义"/>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583" name="屏幕快照 2019-03-03 下午8.00.18.png" descr="屏幕快照 2019-03-03 下午8.00.18.png"/>
          <p:cNvPicPr>
            <a:picLocks noChangeAspect="1"/>
          </p:cNvPicPr>
          <p:nvPr/>
        </p:nvPicPr>
        <p:blipFill>
          <a:blip r:embed="rId5">
            <a:extLst/>
          </a:blip>
          <a:stretch>
            <a:fillRect/>
          </a:stretch>
        </p:blipFill>
        <p:spPr>
          <a:xfrm>
            <a:off x="18600142" y="862915"/>
            <a:ext cx="5236199" cy="1627186"/>
          </a:xfrm>
          <a:prstGeom prst="rect">
            <a:avLst/>
          </a:prstGeom>
          <a:ln w="12700">
            <a:miter lim="400000"/>
          </a:ln>
        </p:spPr>
      </p:pic>
      <p:sp>
        <p:nvSpPr>
          <p:cNvPr id="14"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8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58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590" name="程序"/>
          <p:cNvSpPr/>
          <p:nvPr/>
        </p:nvSpPr>
        <p:spPr>
          <a:xfrm>
            <a:off x="3563338"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591" name="进程"/>
          <p:cNvSpPr/>
          <p:nvPr/>
        </p:nvSpPr>
        <p:spPr>
          <a:xfrm>
            <a:off x="17479582" y="4833306"/>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592"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593"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594" name="允许并发执行的程序在某个数据集合上的运行过程"/>
          <p:cNvSpPr/>
          <p:nvPr/>
        </p:nvSpPr>
        <p:spPr>
          <a:xfrm>
            <a:off x="15042585" y="748019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solidFill>
                  <a:schemeClr val="accent5"/>
                </a:solidFill>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solidFill>
                  <a:schemeClr val="accent5"/>
                </a:solidFill>
                <a:latin typeface="Lantinghei SC Demibold"/>
                <a:ea typeface="Lantinghei SC Demibold"/>
                <a:cs typeface="Lantinghei SC Demibold"/>
                <a:sym typeface="Lantinghei SC Demibold"/>
              </a:rPr>
              <a:t>运行过程</a:t>
            </a:r>
          </a:p>
        </p:txBody>
      </p:sp>
      <p:sp>
        <p:nvSpPr>
          <p:cNvPr id="595" name="进程的定义"/>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597" name="屏幕快照 2019-03-03 下午8.00.18.png" descr="屏幕快照 2019-03-03 下午8.00.18.png"/>
          <p:cNvPicPr>
            <a:picLocks noChangeAspect="1"/>
          </p:cNvPicPr>
          <p:nvPr/>
        </p:nvPicPr>
        <p:blipFill>
          <a:blip r:embed="rId5">
            <a:extLst/>
          </a:blip>
          <a:stretch>
            <a:fillRect/>
          </a:stretch>
        </p:blipFill>
        <p:spPr>
          <a:xfrm>
            <a:off x="18600142" y="862915"/>
            <a:ext cx="5236199" cy="1627186"/>
          </a:xfrm>
          <a:prstGeom prst="rect">
            <a:avLst/>
          </a:prstGeom>
          <a:ln w="12700">
            <a:miter lim="400000"/>
          </a:ln>
        </p:spPr>
      </p:pic>
      <p:sp>
        <p:nvSpPr>
          <p:cNvPr id="14"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0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0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04" name="A=a+b+c"/>
          <p:cNvSpPr/>
          <p:nvPr/>
        </p:nvSpPr>
        <p:spPr>
          <a:xfrm>
            <a:off x="9224962" y="2244999"/>
            <a:ext cx="59340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A=a+b+c</a:t>
            </a:r>
          </a:p>
        </p:txBody>
      </p:sp>
      <p:sp>
        <p:nvSpPr>
          <p:cNvPr id="605" name="a=1…"/>
          <p:cNvSpPr/>
          <p:nvPr/>
        </p:nvSpPr>
        <p:spPr>
          <a:xfrm>
            <a:off x="11444287" y="5514435"/>
            <a:ext cx="1495426"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a=1</a:t>
            </a:r>
          </a:p>
          <a:p>
            <a:pPr>
              <a:defRPr sz="4800">
                <a:latin typeface="Lantinghei SC Demibold"/>
                <a:ea typeface="Lantinghei SC Demibold"/>
                <a:cs typeface="Lantinghei SC Demibold"/>
                <a:sym typeface="Lantinghei SC Demibold"/>
              </a:defRPr>
            </a:pPr>
            <a:r>
              <a:t>b=2</a:t>
            </a:r>
          </a:p>
          <a:p>
            <a:pPr>
              <a:defRPr sz="4800">
                <a:latin typeface="Lantinghei SC Demibold"/>
                <a:ea typeface="Lantinghei SC Demibold"/>
                <a:cs typeface="Lantinghei SC Demibold"/>
                <a:sym typeface="Lantinghei SC Demibold"/>
              </a:defRPr>
            </a:pPr>
            <a:r>
              <a:t>c=3</a:t>
            </a:r>
          </a:p>
        </p:txBody>
      </p:sp>
      <p:sp>
        <p:nvSpPr>
          <p:cNvPr id="606" name="数据集"/>
          <p:cNvSpPr/>
          <p:nvPr/>
        </p:nvSpPr>
        <p:spPr>
          <a:xfrm>
            <a:off x="10915650" y="8827251"/>
            <a:ext cx="2552701" cy="1244601"/>
          </a:xfrm>
          <a:prstGeom prst="rect">
            <a:avLst/>
          </a:prstGeom>
          <a:solidFill>
            <a:srgbClr val="DCDEE0"/>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t>数据集</a:t>
            </a:r>
          </a:p>
        </p:txBody>
      </p:sp>
      <p:sp>
        <p:nvSpPr>
          <p:cNvPr id="607" name="进程的定义"/>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09" name="屏幕快照 2019-03-03 下午8.00.18.png" descr="屏幕快照 2019-03-03 下午8.00.18.png"/>
          <p:cNvPicPr>
            <a:picLocks noChangeAspect="1"/>
          </p:cNvPicPr>
          <p:nvPr/>
        </p:nvPicPr>
        <p:blipFill>
          <a:blip r:embed="rId4">
            <a:extLst/>
          </a:blip>
          <a:stretch>
            <a:fillRect/>
          </a:stretch>
        </p:blipFill>
        <p:spPr>
          <a:xfrm>
            <a:off x="18600142" y="862915"/>
            <a:ext cx="5236199" cy="1627186"/>
          </a:xfrm>
          <a:prstGeom prst="rect">
            <a:avLst/>
          </a:prstGeom>
          <a:ln w="12700">
            <a:miter lim="400000"/>
          </a:ln>
        </p:spPr>
      </p:pic>
      <p:sp>
        <p:nvSpPr>
          <p:cNvPr id="11"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1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14" name="程序"/>
          <p:cNvSpPr/>
          <p:nvPr/>
        </p:nvSpPr>
        <p:spPr>
          <a:xfrm>
            <a:off x="3563338"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615" name="进程"/>
          <p:cNvSpPr/>
          <p:nvPr/>
        </p:nvSpPr>
        <p:spPr>
          <a:xfrm>
            <a:off x="17479582"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616"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617"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618" name="允许并发执行的程序在某个数据集合上的运行过程"/>
          <p:cNvSpPr/>
          <p:nvPr/>
        </p:nvSpPr>
        <p:spPr>
          <a:xfrm>
            <a:off x="15042585" y="748019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允许并发执行的程序在某个</a:t>
            </a:r>
            <a:r>
              <a:rPr>
                <a:latin typeface="Lantinghei SC Demibold"/>
                <a:ea typeface="Lantinghei SC Demibold"/>
                <a:cs typeface="Lantinghei SC Demibold"/>
                <a:sym typeface="Lantinghei SC Demibold"/>
              </a:rPr>
              <a:t>数据集合</a:t>
            </a:r>
            <a:r>
              <a:t>上的运行过程</a:t>
            </a:r>
          </a:p>
        </p:txBody>
      </p:sp>
      <p:sp>
        <p:nvSpPr>
          <p:cNvPr id="619" name="进程的定义"/>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21" name="屏幕快照 2019-03-03 下午8.00.18.png" descr="屏幕快照 2019-03-03 下午8.00.18.png"/>
          <p:cNvPicPr>
            <a:picLocks noChangeAspect="1"/>
          </p:cNvPicPr>
          <p:nvPr/>
        </p:nvPicPr>
        <p:blipFill>
          <a:blip r:embed="rId4">
            <a:extLst/>
          </a:blip>
          <a:stretch>
            <a:fillRect/>
          </a:stretch>
        </p:blipFill>
        <p:spPr>
          <a:xfrm>
            <a:off x="18600142" y="862915"/>
            <a:ext cx="5236199" cy="1627186"/>
          </a:xfrm>
          <a:prstGeom prst="rect">
            <a:avLst/>
          </a:prstGeom>
          <a:ln w="12700">
            <a:miter lim="400000"/>
          </a:ln>
        </p:spPr>
      </p:pic>
      <p:sp>
        <p:nvSpPr>
          <p:cNvPr id="13"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2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26" name="程序"/>
          <p:cNvSpPr/>
          <p:nvPr/>
        </p:nvSpPr>
        <p:spPr>
          <a:xfrm>
            <a:off x="3563338"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程序</a:t>
            </a:r>
          </a:p>
        </p:txBody>
      </p:sp>
      <p:sp>
        <p:nvSpPr>
          <p:cNvPr id="627" name="进程"/>
          <p:cNvSpPr/>
          <p:nvPr/>
        </p:nvSpPr>
        <p:spPr>
          <a:xfrm>
            <a:off x="17479582" y="4833306"/>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628" name="VS"/>
          <p:cNvSpPr/>
          <p:nvPr/>
        </p:nvSpPr>
        <p:spPr>
          <a:xfrm>
            <a:off x="10299018" y="3639506"/>
            <a:ext cx="3205481" cy="365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Hannotate SC Bold"/>
                <a:ea typeface="Hannotate SC Bold"/>
                <a:cs typeface="Hannotate SC Bold"/>
                <a:sym typeface="Hannotate SC Bold"/>
              </a:defRPr>
            </a:lvl1pPr>
          </a:lstStyle>
          <a:p>
            <a:r>
              <a:t>VS</a:t>
            </a:r>
          </a:p>
        </p:txBody>
      </p:sp>
      <p:sp>
        <p:nvSpPr>
          <p:cNvPr id="629" name="具有独立功能的…"/>
          <p:cNvSpPr/>
          <p:nvPr/>
        </p:nvSpPr>
        <p:spPr>
          <a:xfrm>
            <a:off x="2668352" y="7480197"/>
            <a:ext cx="4550569" cy="177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具有独立功能的</a:t>
            </a:r>
          </a:p>
          <a:p>
            <a:pPr>
              <a:defRPr sz="4800">
                <a:latin typeface="Lantinghei SC Extralight"/>
                <a:ea typeface="Lantinghei SC Extralight"/>
                <a:cs typeface="Lantinghei SC Extralight"/>
                <a:sym typeface="Lantinghei SC Extralight"/>
              </a:defRPr>
            </a:pPr>
            <a:r>
              <a:t>一组指令的集合</a:t>
            </a:r>
          </a:p>
        </p:txBody>
      </p:sp>
      <p:sp>
        <p:nvSpPr>
          <p:cNvPr id="630" name="静"/>
          <p:cNvSpPr/>
          <p:nvPr/>
        </p:nvSpPr>
        <p:spPr>
          <a:xfrm>
            <a:off x="6638842" y="4846006"/>
            <a:ext cx="9271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Apple Color Emoji"/>
                <a:ea typeface="Apple Color Emoji"/>
                <a:cs typeface="Apple Color Emoji"/>
                <a:sym typeface="Apple Color Emoji"/>
              </a:defRPr>
            </a:lvl1pPr>
          </a:lstStyle>
          <a:p>
            <a:pPr>
              <a:defRPr>
                <a:latin typeface="+mn-lt"/>
                <a:ea typeface="+mn-ea"/>
                <a:cs typeface="+mn-cs"/>
                <a:sym typeface="Helvetica Light"/>
              </a:defRPr>
            </a:pPr>
            <a:r>
              <a:rPr>
                <a:latin typeface="Apple Color Emoji"/>
                <a:ea typeface="Apple Color Emoji"/>
                <a:cs typeface="Apple Color Emoji"/>
                <a:sym typeface="Apple Color Emoji"/>
              </a:rPr>
              <a:t>静</a:t>
            </a:r>
          </a:p>
        </p:txBody>
      </p:sp>
      <p:sp>
        <p:nvSpPr>
          <p:cNvPr id="631" name="动"/>
          <p:cNvSpPr/>
          <p:nvPr/>
        </p:nvSpPr>
        <p:spPr>
          <a:xfrm>
            <a:off x="20607740" y="4846006"/>
            <a:ext cx="9271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Apple Color Emoji"/>
                <a:ea typeface="Apple Color Emoji"/>
                <a:cs typeface="Apple Color Emoji"/>
                <a:sym typeface="Apple Color Emoji"/>
              </a:defRPr>
            </a:lvl1pPr>
          </a:lstStyle>
          <a:p>
            <a:pPr>
              <a:defRPr>
                <a:latin typeface="+mn-lt"/>
                <a:ea typeface="+mn-ea"/>
                <a:cs typeface="+mn-cs"/>
                <a:sym typeface="Helvetica Light"/>
              </a:defRPr>
            </a:pPr>
            <a:r>
              <a:rPr>
                <a:latin typeface="Apple Color Emoji"/>
                <a:ea typeface="Apple Color Emoji"/>
                <a:cs typeface="Apple Color Emoji"/>
                <a:sym typeface="Apple Color Emoji"/>
              </a:rPr>
              <a:t>动</a:t>
            </a:r>
          </a:p>
        </p:txBody>
      </p:sp>
      <p:sp>
        <p:nvSpPr>
          <p:cNvPr id="632" name="允许并发执行的程序在某个数据集合上的运行过程"/>
          <p:cNvSpPr/>
          <p:nvPr/>
        </p:nvSpPr>
        <p:spPr>
          <a:xfrm>
            <a:off x="15042585" y="748019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允许并发执行的程序在某个</a:t>
            </a:r>
            <a:r>
              <a:rPr>
                <a:latin typeface="Lantinghei SC Demibold"/>
                <a:ea typeface="Lantinghei SC Demibold"/>
                <a:cs typeface="Lantinghei SC Demibold"/>
                <a:sym typeface="Lantinghei SC Demibold"/>
              </a:rPr>
              <a:t>数据集合</a:t>
            </a:r>
            <a:r>
              <a:t>上的运行过程</a:t>
            </a:r>
          </a:p>
        </p:txBody>
      </p:sp>
      <p:sp>
        <p:nvSpPr>
          <p:cNvPr id="633" name="进程的定义"/>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35" name="屏幕快照 2019-03-03 下午8.00.18.png" descr="屏幕快照 2019-03-03 下午8.00.18.png"/>
          <p:cNvPicPr>
            <a:picLocks noChangeAspect="1"/>
          </p:cNvPicPr>
          <p:nvPr/>
        </p:nvPicPr>
        <p:blipFill>
          <a:blip r:embed="rId4">
            <a:extLst/>
          </a:blip>
          <a:stretch>
            <a:fillRect/>
          </a:stretch>
        </p:blipFill>
        <p:spPr>
          <a:xfrm>
            <a:off x="18600142" y="862915"/>
            <a:ext cx="5236199" cy="1627186"/>
          </a:xfrm>
          <a:prstGeom prst="rect">
            <a:avLst/>
          </a:prstGeom>
          <a:ln w="12700">
            <a:miter lim="400000"/>
          </a:ln>
        </p:spPr>
      </p:pic>
      <p:sp>
        <p:nvSpPr>
          <p:cNvPr id="15"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3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3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40"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41" name="进程是允许并发执行的程序在某个______上的______。"/>
          <p:cNvSpPr/>
          <p:nvPr/>
        </p:nvSpPr>
        <p:spPr>
          <a:xfrm>
            <a:off x="1823640" y="6388099"/>
            <a:ext cx="1583055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进程是允许并发执行的程序在某个______上的______。</a:t>
            </a:r>
          </a:p>
        </p:txBody>
      </p:sp>
      <p:sp>
        <p:nvSpPr>
          <p:cNvPr id="7"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4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4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46"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47" name="数据集合"/>
          <p:cNvSpPr/>
          <p:nvPr/>
        </p:nvSpPr>
        <p:spPr>
          <a:xfrm>
            <a:off x="10864850" y="60198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数据集合</a:t>
            </a:r>
          </a:p>
        </p:txBody>
      </p:sp>
      <p:sp>
        <p:nvSpPr>
          <p:cNvPr id="648" name="进程是允许并发执行的程序在某个______上的______。"/>
          <p:cNvSpPr/>
          <p:nvPr/>
        </p:nvSpPr>
        <p:spPr>
          <a:xfrm>
            <a:off x="1823640" y="6388099"/>
            <a:ext cx="1583055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进程是允许并发执行的程序在某个______上的______。</a:t>
            </a:r>
          </a:p>
        </p:txBody>
      </p:sp>
      <p:sp>
        <p:nvSpPr>
          <p:cNvPr id="649" name="运行过程"/>
          <p:cNvSpPr/>
          <p:nvPr/>
        </p:nvSpPr>
        <p:spPr>
          <a:xfrm>
            <a:off x="14598650" y="6054255"/>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运行过程</a:t>
            </a:r>
          </a:p>
        </p:txBody>
      </p:sp>
      <p:sp>
        <p:nvSpPr>
          <p:cNvPr id="9"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5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5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54"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655" name="进程的定义"/>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57" name="屏幕快照 2019-03-03 下午8.00.18.png" descr="屏幕快照 2019-03-03 下午8.00.18.png"/>
          <p:cNvPicPr>
            <a:picLocks noChangeAspect="1"/>
          </p:cNvPicPr>
          <p:nvPr/>
        </p:nvPicPr>
        <p:blipFill>
          <a:blip r:embed="rId3">
            <a:extLst/>
          </a:blip>
          <a:stretch>
            <a:fillRect/>
          </a:stretch>
        </p:blipFill>
        <p:spPr>
          <a:xfrm>
            <a:off x="18600142" y="862915"/>
            <a:ext cx="5236199" cy="1627186"/>
          </a:xfrm>
          <a:prstGeom prst="rect">
            <a:avLst/>
          </a:prstGeom>
          <a:ln w="12700">
            <a:miter lim="400000"/>
          </a:ln>
        </p:spPr>
      </p:pic>
      <p:sp>
        <p:nvSpPr>
          <p:cNvPr id="9"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154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44" name="功能简陋，任意时刻系统中只能运行一个任务，保证了对系统信息的互斥访问，保护了系统数据的安全。"/>
          <p:cNvSpPr/>
          <p:nvPr/>
        </p:nvSpPr>
        <p:spPr>
          <a:xfrm>
            <a:off x="10847479" y="6582531"/>
            <a:ext cx="11566969"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indent="266700" algn="just" defTabSz="266700">
              <a:lnSpc>
                <a:spcPct val="120000"/>
              </a:lnSpc>
              <a:defRPr sz="3600">
                <a:latin typeface="Helvetica"/>
                <a:ea typeface="Helvetica"/>
                <a:cs typeface="Helvetica"/>
                <a:sym typeface="Helvetica"/>
              </a:defRPr>
            </a:lvl1pPr>
          </a:lstStyle>
          <a:p>
            <a:r>
              <a:t>功能简陋，任意时刻系统中只能运行一个任务，保证了对系统信息的互斥访问，保护了系统数据的安全。</a:t>
            </a:r>
          </a:p>
        </p:txBody>
      </p:sp>
      <p:sp>
        <p:nvSpPr>
          <p:cNvPr id="1545" name="所有的软件和数据结构都放置在一个逻辑模块中，对外层的用户程序提供一个完整的内核界面—系统调用。"/>
          <p:cNvSpPr/>
          <p:nvPr/>
        </p:nvSpPr>
        <p:spPr>
          <a:xfrm>
            <a:off x="10847479" y="4393764"/>
            <a:ext cx="11566968"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indent="266700" algn="just" defTabSz="266700">
              <a:lnSpc>
                <a:spcPct val="120000"/>
              </a:lnSpc>
              <a:defRPr sz="3600">
                <a:latin typeface="Helvetica"/>
                <a:ea typeface="Helvetica"/>
                <a:cs typeface="Helvetica"/>
                <a:sym typeface="Helvetica"/>
              </a:defRPr>
            </a:lvl1pPr>
          </a:lstStyle>
          <a:p>
            <a:r>
              <a:t>所有的软件和数据结构都放置在一个逻辑模块中，对外层的用户程序提供一个完整的内核界面—系统调用。</a:t>
            </a:r>
          </a:p>
        </p:txBody>
      </p:sp>
      <p:sp>
        <p:nvSpPr>
          <p:cNvPr id="1546" name="基本思想就是在运行过程中，能够动态地实现系统行为扩展的结构，也可称之为弹性结构。"/>
          <p:cNvSpPr/>
          <p:nvPr/>
        </p:nvSpPr>
        <p:spPr>
          <a:xfrm>
            <a:off x="10847479" y="8771299"/>
            <a:ext cx="11566968"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indent="266700" algn="just" defTabSz="266700">
              <a:lnSpc>
                <a:spcPct val="120000"/>
              </a:lnSpc>
              <a:defRPr sz="3600">
                <a:latin typeface="Helvetica"/>
                <a:ea typeface="Helvetica"/>
                <a:cs typeface="Helvetica"/>
                <a:sym typeface="Helvetica"/>
              </a:defRPr>
            </a:lvl1pPr>
          </a:lstStyle>
          <a:p>
            <a:r>
              <a:t>基本思想就是在运行过程中，能够动态地实现系统行为扩展的结构，也可称之为弹性结构。</a:t>
            </a:r>
          </a:p>
        </p:txBody>
      </p:sp>
      <p:sp>
        <p:nvSpPr>
          <p:cNvPr id="1547" name="核心思想是核心功能外移，即把传统操作系统内核中的一些组成部分放到内核之外作为一个独立的服务器进程来实现。"/>
          <p:cNvSpPr/>
          <p:nvPr/>
        </p:nvSpPr>
        <p:spPr>
          <a:xfrm>
            <a:off x="10847479" y="10960066"/>
            <a:ext cx="12882977"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indent="266700" algn="just" defTabSz="266700">
              <a:lnSpc>
                <a:spcPct val="120000"/>
              </a:lnSpc>
              <a:defRPr sz="3600">
                <a:latin typeface="Helvetica"/>
                <a:ea typeface="Helvetica"/>
                <a:cs typeface="Helvetica"/>
                <a:sym typeface="Helvetica"/>
              </a:defRPr>
            </a:lvl1pPr>
          </a:lstStyle>
          <a:p>
            <a:r>
              <a:t>核心思想是核心功能外移，即把传统操作系统内核中的一些组成部分放到内核之外作为一个独立的服务器进程来实现。</a:t>
            </a:r>
          </a:p>
        </p:txBody>
      </p:sp>
      <p:sp>
        <p:nvSpPr>
          <p:cNvPr id="1548" name="基本思想是将操作系统分解为多个小的、容易理解的层，系统功能被隔离在不同层中。"/>
          <p:cNvSpPr/>
          <p:nvPr/>
        </p:nvSpPr>
        <p:spPr>
          <a:xfrm>
            <a:off x="10847479" y="2204996"/>
            <a:ext cx="11566969"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indent="266700" algn="just" defTabSz="266700">
              <a:lnSpc>
                <a:spcPct val="120000"/>
              </a:lnSpc>
              <a:defRPr sz="3600">
                <a:latin typeface="Helvetica"/>
                <a:ea typeface="Helvetica"/>
                <a:cs typeface="Helvetica"/>
                <a:sym typeface="Helvetica"/>
              </a:defRPr>
            </a:lvl1pPr>
          </a:lstStyle>
          <a:p>
            <a:r>
              <a:t>基本思想是将操作系统分解为多个小的、容易理解的层，系统功能被隔离在不同层中。</a:t>
            </a:r>
          </a:p>
        </p:txBody>
      </p:sp>
      <p:sp>
        <p:nvSpPr>
          <p:cNvPr id="1549" name="简单的监控程序模型"/>
          <p:cNvSpPr/>
          <p:nvPr/>
        </p:nvSpPr>
        <p:spPr>
          <a:xfrm>
            <a:off x="874017" y="3290540"/>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rPr dirty="0"/>
              <a:t>简单的监控程序模型</a:t>
            </a:r>
          </a:p>
        </p:txBody>
      </p:sp>
      <p:sp>
        <p:nvSpPr>
          <p:cNvPr id="1550" name="单体结构模型"/>
          <p:cNvSpPr/>
          <p:nvPr/>
        </p:nvSpPr>
        <p:spPr>
          <a:xfrm>
            <a:off x="874017" y="4972749"/>
            <a:ext cx="5616871"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单体结构模型</a:t>
            </a:r>
          </a:p>
        </p:txBody>
      </p:sp>
      <p:sp>
        <p:nvSpPr>
          <p:cNvPr id="1551" name="层次结构模型"/>
          <p:cNvSpPr/>
          <p:nvPr/>
        </p:nvSpPr>
        <p:spPr>
          <a:xfrm>
            <a:off x="874017" y="6786406"/>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层次结构模型</a:t>
            </a:r>
          </a:p>
        </p:txBody>
      </p:sp>
      <p:sp>
        <p:nvSpPr>
          <p:cNvPr id="1552" name="客户/服务器模型与微内核结构"/>
          <p:cNvSpPr/>
          <p:nvPr/>
        </p:nvSpPr>
        <p:spPr>
          <a:xfrm>
            <a:off x="874017" y="8534340"/>
            <a:ext cx="742015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客户/服务器模型与微内核结构</a:t>
            </a:r>
          </a:p>
        </p:txBody>
      </p:sp>
      <p:sp>
        <p:nvSpPr>
          <p:cNvPr id="1553" name="动态可扩展结构模型"/>
          <p:cNvSpPr/>
          <p:nvPr/>
        </p:nvSpPr>
        <p:spPr>
          <a:xfrm>
            <a:off x="874017" y="10282273"/>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动态可扩展结构模型</a:t>
            </a:r>
          </a:p>
        </p:txBody>
      </p:sp>
      <p:pic>
        <p:nvPicPr>
          <p:cNvPr id="1554" name="屏幕快照 2019-02-27 下午2.45.27.png" descr="屏幕快照 2019-02-27 下午2.45.27.png"/>
          <p:cNvPicPr>
            <a:picLocks noChangeAspect="1"/>
          </p:cNvPicPr>
          <p:nvPr/>
        </p:nvPicPr>
        <p:blipFill>
          <a:blip r:embed="rId4">
            <a:extLst/>
          </a:blip>
          <a:stretch>
            <a:fillRect/>
          </a:stretch>
        </p:blipFill>
        <p:spPr>
          <a:xfrm>
            <a:off x="21094120" y="711142"/>
            <a:ext cx="2842510" cy="807532"/>
          </a:xfrm>
          <a:prstGeom prst="rect">
            <a:avLst/>
          </a:prstGeom>
          <a:ln w="12700">
            <a:miter lim="400000"/>
          </a:ln>
        </p:spPr>
      </p:pic>
      <p:sp>
        <p:nvSpPr>
          <p:cNvPr id="19" name="操作系统的功能"/>
          <p:cNvSpPr/>
          <p:nvPr/>
        </p:nvSpPr>
        <p:spPr>
          <a:xfrm>
            <a:off x="435982" y="910069"/>
            <a:ext cx="5829642" cy="1103551"/>
          </a:xfrm>
          <a:prstGeom prst="roundRect">
            <a:avLst>
              <a:gd name="adj" fmla="val 16311"/>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smtClean="0"/>
              <a:t>操作系统的</a:t>
            </a:r>
            <a:r>
              <a:rPr lang="zh-CN" altLang="en-US" dirty="0" smtClean="0"/>
              <a:t>体系结构</a:t>
            </a:r>
            <a:endParaRPr dirty="0"/>
          </a:p>
        </p:txBody>
      </p:sp>
      <p:sp>
        <p:nvSpPr>
          <p:cNvPr id="20" name="选择题"/>
          <p:cNvSpPr/>
          <p:nvPr/>
        </p:nvSpPr>
        <p:spPr>
          <a:xfrm>
            <a:off x="6490888" y="1093543"/>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21" name="1.5 操作系统的体系结构"/>
          <p:cNvSpPr/>
          <p:nvPr/>
        </p:nvSpPr>
        <p:spPr>
          <a:xfrm>
            <a:off x="365849" y="114119"/>
            <a:ext cx="633506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1.5.0</a:t>
            </a:r>
            <a:r>
              <a:rPr lang="zh-CN" altLang="en-US" dirty="0">
                <a:solidFill>
                  <a:schemeClr val="bg2"/>
                </a:solidFill>
                <a:latin typeface="SimSun" charset="-122"/>
                <a:ea typeface="SimSun" charset="-122"/>
                <a:cs typeface="SimSun" charset="-122"/>
              </a:rPr>
              <a:t>零、操作系统的体系结构</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51049250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6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62"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663"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664" name="进程的定义"/>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66" name="屏幕快照 2019-03-03 下午8.00.18.png" descr="屏幕快照 2019-03-03 下午8.00.18.png"/>
          <p:cNvPicPr>
            <a:picLocks noChangeAspect="1"/>
          </p:cNvPicPr>
          <p:nvPr/>
        </p:nvPicPr>
        <p:blipFill>
          <a:blip r:embed="rId3">
            <a:extLst/>
          </a:blip>
          <a:stretch>
            <a:fillRect/>
          </a:stretch>
        </p:blipFill>
        <p:spPr>
          <a:xfrm>
            <a:off x="18600142" y="862915"/>
            <a:ext cx="5236199" cy="1627186"/>
          </a:xfrm>
          <a:prstGeom prst="rect">
            <a:avLst/>
          </a:prstGeom>
          <a:ln w="12700">
            <a:miter lim="400000"/>
          </a:ln>
        </p:spPr>
      </p:pic>
      <p:sp>
        <p:nvSpPr>
          <p:cNvPr id="10"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71"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672"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673" name="正文段"/>
          <p:cNvSpPr/>
          <p:nvPr/>
        </p:nvSpPr>
        <p:spPr>
          <a:xfrm>
            <a:off x="1076583" y="5696355"/>
            <a:ext cx="1943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正文段</a:t>
            </a:r>
          </a:p>
        </p:txBody>
      </p:sp>
      <p:sp>
        <p:nvSpPr>
          <p:cNvPr id="674" name="用户数据段"/>
          <p:cNvSpPr/>
          <p:nvPr/>
        </p:nvSpPr>
        <p:spPr>
          <a:xfrm>
            <a:off x="1076583" y="7137398"/>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用户数据段</a:t>
            </a:r>
          </a:p>
        </p:txBody>
      </p:sp>
      <p:sp>
        <p:nvSpPr>
          <p:cNvPr id="675" name="进程控制块"/>
          <p:cNvSpPr/>
          <p:nvPr/>
        </p:nvSpPr>
        <p:spPr>
          <a:xfrm>
            <a:off x="1076583" y="8611244"/>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进程控制块</a:t>
            </a:r>
          </a:p>
        </p:txBody>
      </p:sp>
      <p:sp>
        <p:nvSpPr>
          <p:cNvPr id="676" name="进程的定义"/>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78" name="屏幕快照 2019-03-03 下午8.00.18.png" descr="屏幕快照 2019-03-03 下午8.00.18.png"/>
          <p:cNvPicPr>
            <a:picLocks noChangeAspect="1"/>
          </p:cNvPicPr>
          <p:nvPr/>
        </p:nvPicPr>
        <p:blipFill>
          <a:blip r:embed="rId3">
            <a:extLst/>
          </a:blip>
          <a:stretch>
            <a:fillRect/>
          </a:stretch>
        </p:blipFill>
        <p:spPr>
          <a:xfrm>
            <a:off x="18600142" y="862915"/>
            <a:ext cx="5236199" cy="1627186"/>
          </a:xfrm>
          <a:prstGeom prst="rect">
            <a:avLst/>
          </a:prstGeom>
          <a:ln w="12700">
            <a:miter lim="400000"/>
          </a:ln>
        </p:spPr>
      </p:pic>
      <p:sp>
        <p:nvSpPr>
          <p:cNvPr id="13"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8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83"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684"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685" name="正文段"/>
          <p:cNvSpPr/>
          <p:nvPr/>
        </p:nvSpPr>
        <p:spPr>
          <a:xfrm>
            <a:off x="1076583" y="5696355"/>
            <a:ext cx="1943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正文段</a:t>
            </a:r>
          </a:p>
        </p:txBody>
      </p:sp>
      <p:sp>
        <p:nvSpPr>
          <p:cNvPr id="686" name="用户数据段"/>
          <p:cNvSpPr/>
          <p:nvPr/>
        </p:nvSpPr>
        <p:spPr>
          <a:xfrm>
            <a:off x="1076583" y="7137398"/>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用户数据段</a:t>
            </a:r>
          </a:p>
        </p:txBody>
      </p:sp>
      <p:sp>
        <p:nvSpPr>
          <p:cNvPr id="687" name="进程控制块"/>
          <p:cNvSpPr/>
          <p:nvPr/>
        </p:nvSpPr>
        <p:spPr>
          <a:xfrm>
            <a:off x="1076583" y="8611244"/>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进程控制块</a:t>
            </a:r>
          </a:p>
        </p:txBody>
      </p:sp>
      <p:sp>
        <p:nvSpPr>
          <p:cNvPr id="688" name="存放被执行的机器指令"/>
          <p:cNvSpPr/>
          <p:nvPr/>
        </p:nvSpPr>
        <p:spPr>
          <a:xfrm>
            <a:off x="3768636" y="568676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存放被执行的机器指令</a:t>
            </a:r>
          </a:p>
        </p:txBody>
      </p:sp>
      <p:sp>
        <p:nvSpPr>
          <p:cNvPr id="689" name="进程的定义"/>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691" name="屏幕快照 2019-03-03 下午8.00.18.png" descr="屏幕快照 2019-03-03 下午8.00.18.png"/>
          <p:cNvPicPr>
            <a:picLocks noChangeAspect="1"/>
          </p:cNvPicPr>
          <p:nvPr/>
        </p:nvPicPr>
        <p:blipFill>
          <a:blip r:embed="rId3">
            <a:extLst/>
          </a:blip>
          <a:stretch>
            <a:fillRect/>
          </a:stretch>
        </p:blipFill>
        <p:spPr>
          <a:xfrm>
            <a:off x="18600142" y="862915"/>
            <a:ext cx="5236199" cy="1627186"/>
          </a:xfrm>
          <a:prstGeom prst="rect">
            <a:avLst/>
          </a:prstGeom>
          <a:ln w="12700">
            <a:miter lim="400000"/>
          </a:ln>
        </p:spPr>
      </p:pic>
      <p:sp>
        <p:nvSpPr>
          <p:cNvPr id="14"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69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696"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697"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698" name="正文段"/>
          <p:cNvSpPr/>
          <p:nvPr/>
        </p:nvSpPr>
        <p:spPr>
          <a:xfrm>
            <a:off x="1076583" y="5696355"/>
            <a:ext cx="1943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正文段</a:t>
            </a:r>
          </a:p>
        </p:txBody>
      </p:sp>
      <p:sp>
        <p:nvSpPr>
          <p:cNvPr id="699" name="用户数据段"/>
          <p:cNvSpPr/>
          <p:nvPr/>
        </p:nvSpPr>
        <p:spPr>
          <a:xfrm>
            <a:off x="1076583" y="7137398"/>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用户数据段</a:t>
            </a:r>
          </a:p>
        </p:txBody>
      </p:sp>
      <p:sp>
        <p:nvSpPr>
          <p:cNvPr id="700" name="进程控制块"/>
          <p:cNvSpPr/>
          <p:nvPr/>
        </p:nvSpPr>
        <p:spPr>
          <a:xfrm>
            <a:off x="1076583" y="8611244"/>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进程控制块</a:t>
            </a:r>
          </a:p>
        </p:txBody>
      </p:sp>
      <p:sp>
        <p:nvSpPr>
          <p:cNvPr id="701" name="存放被执行的机器指令"/>
          <p:cNvSpPr/>
          <p:nvPr/>
        </p:nvSpPr>
        <p:spPr>
          <a:xfrm>
            <a:off x="3768636" y="568676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存放被执行的机器指令</a:t>
            </a:r>
          </a:p>
        </p:txBody>
      </p:sp>
      <p:sp>
        <p:nvSpPr>
          <p:cNvPr id="702" name="存放用户数据"/>
          <p:cNvSpPr/>
          <p:nvPr/>
        </p:nvSpPr>
        <p:spPr>
          <a:xfrm>
            <a:off x="4856568" y="713739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存放用户数据</a:t>
            </a:r>
          </a:p>
        </p:txBody>
      </p:sp>
      <p:sp>
        <p:nvSpPr>
          <p:cNvPr id="703" name="进程的定义"/>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705" name="屏幕快照 2019-03-03 下午8.00.18.png" descr="屏幕快照 2019-03-03 下午8.00.18.png"/>
          <p:cNvPicPr>
            <a:picLocks noChangeAspect="1"/>
          </p:cNvPicPr>
          <p:nvPr/>
        </p:nvPicPr>
        <p:blipFill>
          <a:blip r:embed="rId3">
            <a:extLst/>
          </a:blip>
          <a:stretch>
            <a:fillRect/>
          </a:stretch>
        </p:blipFill>
        <p:spPr>
          <a:xfrm>
            <a:off x="18600142" y="862915"/>
            <a:ext cx="5236199" cy="1627186"/>
          </a:xfrm>
          <a:prstGeom prst="rect">
            <a:avLst/>
          </a:prstGeom>
          <a:ln w="12700">
            <a:miter lim="400000"/>
          </a:ln>
        </p:spPr>
      </p:pic>
      <p:sp>
        <p:nvSpPr>
          <p:cNvPr id="15"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0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0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10"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711"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712" name="正文段"/>
          <p:cNvSpPr/>
          <p:nvPr/>
        </p:nvSpPr>
        <p:spPr>
          <a:xfrm>
            <a:off x="1076583" y="5696355"/>
            <a:ext cx="19431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正文段</a:t>
            </a:r>
          </a:p>
        </p:txBody>
      </p:sp>
      <p:sp>
        <p:nvSpPr>
          <p:cNvPr id="713" name="用户数据段"/>
          <p:cNvSpPr/>
          <p:nvPr/>
        </p:nvSpPr>
        <p:spPr>
          <a:xfrm>
            <a:off x="1076583" y="7137398"/>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用户数据段</a:t>
            </a:r>
          </a:p>
        </p:txBody>
      </p:sp>
      <p:sp>
        <p:nvSpPr>
          <p:cNvPr id="714" name="进程控制块"/>
          <p:cNvSpPr/>
          <p:nvPr/>
        </p:nvSpPr>
        <p:spPr>
          <a:xfrm>
            <a:off x="1076583" y="8611244"/>
            <a:ext cx="3162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pPr>
              <a:defRPr>
                <a:latin typeface="Lantinghei SC Extralight"/>
                <a:ea typeface="Lantinghei SC Extralight"/>
                <a:cs typeface="Lantinghei SC Extralight"/>
                <a:sym typeface="Lantinghei SC Extralight"/>
              </a:defRPr>
            </a:pPr>
            <a:r>
              <a:rPr>
                <a:latin typeface="Lantinghei SC Demibold"/>
                <a:ea typeface="Lantinghei SC Demibold"/>
                <a:cs typeface="Lantinghei SC Demibold"/>
                <a:sym typeface="Lantinghei SC Demibold"/>
              </a:rPr>
              <a:t>进程控制块</a:t>
            </a:r>
          </a:p>
        </p:txBody>
      </p:sp>
      <p:sp>
        <p:nvSpPr>
          <p:cNvPr id="715" name="存放被执行的机器指令"/>
          <p:cNvSpPr/>
          <p:nvPr/>
        </p:nvSpPr>
        <p:spPr>
          <a:xfrm>
            <a:off x="3768636" y="5686764"/>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存放被执行的机器指令</a:t>
            </a:r>
          </a:p>
        </p:txBody>
      </p:sp>
      <p:sp>
        <p:nvSpPr>
          <p:cNvPr id="716" name="存放用户数据"/>
          <p:cNvSpPr/>
          <p:nvPr/>
        </p:nvSpPr>
        <p:spPr>
          <a:xfrm>
            <a:off x="4856568" y="7137398"/>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存放用户数据</a:t>
            </a:r>
          </a:p>
        </p:txBody>
      </p:sp>
      <p:sp>
        <p:nvSpPr>
          <p:cNvPr id="717" name="存放进程的运行环境"/>
          <p:cNvSpPr/>
          <p:nvPr/>
        </p:nvSpPr>
        <p:spPr>
          <a:xfrm>
            <a:off x="4845612" y="8500974"/>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存放进程的运行环境</a:t>
            </a:r>
          </a:p>
        </p:txBody>
      </p:sp>
      <p:sp>
        <p:nvSpPr>
          <p:cNvPr id="718" name="进程的定义"/>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720" name="屏幕快照 2019-03-03 下午8.00.18.png" descr="屏幕快照 2019-03-03 下午8.00.18.png"/>
          <p:cNvPicPr>
            <a:picLocks noChangeAspect="1"/>
          </p:cNvPicPr>
          <p:nvPr/>
        </p:nvPicPr>
        <p:blipFill>
          <a:blip r:embed="rId4">
            <a:extLst/>
          </a:blip>
          <a:stretch>
            <a:fillRect/>
          </a:stretch>
        </p:blipFill>
        <p:spPr>
          <a:xfrm>
            <a:off x="18600142" y="862915"/>
            <a:ext cx="5236199" cy="1627186"/>
          </a:xfrm>
          <a:prstGeom prst="rect">
            <a:avLst/>
          </a:prstGeom>
          <a:ln w="12700">
            <a:miter lim="400000"/>
          </a:ln>
        </p:spPr>
      </p:pic>
      <p:sp>
        <p:nvSpPr>
          <p:cNvPr id="16"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5"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2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27"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28" name="进程是由正文段、用户数据段及______共同组成的执行环境。"/>
          <p:cNvSpPr/>
          <p:nvPr/>
        </p:nvSpPr>
        <p:spPr>
          <a:xfrm>
            <a:off x="2476103" y="6388099"/>
            <a:ext cx="171164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及______共同组成的执行环境。</a:t>
            </a:r>
          </a:p>
        </p:txBody>
      </p:sp>
      <p:sp>
        <p:nvSpPr>
          <p:cNvPr id="7"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3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3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33" name="牛刀小试"/>
          <p:cNvSpPr/>
          <p:nvPr/>
        </p:nvSpPr>
        <p:spPr>
          <a:xfrm>
            <a:off x="1867698" y="25190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34" name="进程是由正文段、用户数据段及______共同组成的执行环境。"/>
          <p:cNvSpPr/>
          <p:nvPr/>
        </p:nvSpPr>
        <p:spPr>
          <a:xfrm>
            <a:off x="2476103" y="6388099"/>
            <a:ext cx="171164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Extralight"/>
                <a:ea typeface="Lantinghei SC Extralight"/>
                <a:cs typeface="Lantinghei SC Extralight"/>
                <a:sym typeface="Lantinghei SC Extralight"/>
              </a:defRPr>
            </a:pPr>
            <a:r>
              <a:t>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及______共同组成的执行环境。</a:t>
            </a:r>
          </a:p>
        </p:txBody>
      </p:sp>
      <p:sp>
        <p:nvSpPr>
          <p:cNvPr id="735" name="进程控制块"/>
          <p:cNvSpPr/>
          <p:nvPr/>
        </p:nvSpPr>
        <p:spPr>
          <a:xfrm>
            <a:off x="10547350" y="5673255"/>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进程控制块</a:t>
            </a:r>
          </a:p>
        </p:txBody>
      </p:sp>
      <p:sp>
        <p:nvSpPr>
          <p:cNvPr id="8"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3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3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40" name="定义1: 允许并发执行的程序在某个数据集合上的运行过程"/>
          <p:cNvSpPr/>
          <p:nvPr/>
        </p:nvSpPr>
        <p:spPr>
          <a:xfrm>
            <a:off x="537724" y="2657190"/>
            <a:ext cx="1551385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atin typeface="Lantinghei SC Extralight"/>
                <a:ea typeface="Lantinghei SC Extralight"/>
                <a:cs typeface="Lantinghei SC Extralight"/>
                <a:sym typeface="Lantinghei SC Extralight"/>
              </a:defRPr>
            </a:lvl1pPr>
          </a:lstStyle>
          <a:p>
            <a:r>
              <a:t>定义1: 允许并发执行的程序在某个数据集合上的运行过程</a:t>
            </a:r>
          </a:p>
        </p:txBody>
      </p:sp>
      <p:sp>
        <p:nvSpPr>
          <p:cNvPr id="741" name="定义2: 进程是由正文段、用户数据段及进程控制块共同组成的执行环境"/>
          <p:cNvSpPr/>
          <p:nvPr/>
        </p:nvSpPr>
        <p:spPr>
          <a:xfrm>
            <a:off x="537724" y="4286929"/>
            <a:ext cx="1928231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定义2: 进程是由</a:t>
            </a:r>
            <a:r>
              <a:rPr>
                <a:latin typeface="Lantinghei SC Demibold"/>
                <a:ea typeface="Lantinghei SC Demibold"/>
                <a:cs typeface="Lantinghei SC Demibold"/>
                <a:sym typeface="Lantinghei SC Demibold"/>
              </a:rPr>
              <a:t>正文段</a:t>
            </a:r>
            <a:r>
              <a:t>、</a:t>
            </a:r>
            <a:r>
              <a:rPr>
                <a:latin typeface="Lantinghei SC Demibold"/>
                <a:ea typeface="Lantinghei SC Demibold"/>
                <a:cs typeface="Lantinghei SC Demibold"/>
                <a:sym typeface="Lantinghei SC Demibold"/>
              </a:rPr>
              <a:t>用户数据段</a:t>
            </a:r>
            <a:r>
              <a:t>及</a:t>
            </a:r>
            <a:r>
              <a:rPr>
                <a:latin typeface="Lantinghei SC Demibold"/>
                <a:ea typeface="Lantinghei SC Demibold"/>
                <a:cs typeface="Lantinghei SC Demibold"/>
                <a:sym typeface="Lantinghei SC Demibold"/>
              </a:rPr>
              <a:t>进程控制块</a:t>
            </a:r>
            <a:r>
              <a:t>共同组成的执行环境</a:t>
            </a:r>
          </a:p>
        </p:txBody>
      </p:sp>
      <p:sp>
        <p:nvSpPr>
          <p:cNvPr id="742" name="进程的定义"/>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进程的定义</a:t>
            </a:r>
          </a:p>
        </p:txBody>
      </p:sp>
      <p:pic>
        <p:nvPicPr>
          <p:cNvPr id="744" name="屏幕快照 2019-03-03 下午8.00.18.png" descr="屏幕快照 2019-03-03 下午8.00.18.png"/>
          <p:cNvPicPr>
            <a:picLocks noChangeAspect="1"/>
          </p:cNvPicPr>
          <p:nvPr/>
        </p:nvPicPr>
        <p:blipFill>
          <a:blip r:embed="rId4">
            <a:extLst/>
          </a:blip>
          <a:stretch>
            <a:fillRect/>
          </a:stretch>
        </p:blipFill>
        <p:spPr>
          <a:xfrm>
            <a:off x="18600142" y="862915"/>
            <a:ext cx="5236199" cy="1627186"/>
          </a:xfrm>
          <a:prstGeom prst="rect">
            <a:avLst/>
          </a:prstGeom>
          <a:ln w="12700">
            <a:miter lim="400000"/>
          </a:ln>
        </p:spPr>
      </p:pic>
      <p:sp>
        <p:nvSpPr>
          <p:cNvPr id="10" name="2.1.2.1 进程的定义"/>
          <p:cNvSpPr/>
          <p:nvPr/>
        </p:nvSpPr>
        <p:spPr>
          <a:xfrm>
            <a:off x="306416" y="93165"/>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2.1.2.1 进程的定义</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49" name="进程"/>
          <p:cNvSpPr/>
          <p:nvPr/>
        </p:nvSpPr>
        <p:spPr>
          <a:xfrm>
            <a:off x="1056799" y="3056827"/>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75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51"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75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53" name="进程的特征"/>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754"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pic>
        <p:nvPicPr>
          <p:cNvPr id="755" name="屏幕快照 2019-03-03 下午8.01.18.png" descr="屏幕快照 2019-03-03 下午8.01.18.png"/>
          <p:cNvPicPr>
            <a:picLocks noChangeAspect="1"/>
          </p:cNvPicPr>
          <p:nvPr/>
        </p:nvPicPr>
        <p:blipFill>
          <a:blip r:embed="rId4">
            <a:extLst/>
          </a:blip>
          <a:stretch>
            <a:fillRect/>
          </a:stretch>
        </p:blipFill>
        <p:spPr>
          <a:xfrm>
            <a:off x="18597707" y="960256"/>
            <a:ext cx="4896875" cy="1546383"/>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58" name="A=a+b+c"/>
          <p:cNvSpPr/>
          <p:nvPr/>
        </p:nvSpPr>
        <p:spPr>
          <a:xfrm>
            <a:off x="9224962" y="2244999"/>
            <a:ext cx="59340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A=a+b+c</a:t>
            </a:r>
          </a:p>
        </p:txBody>
      </p:sp>
      <p:sp>
        <p:nvSpPr>
          <p:cNvPr id="759" name="a=1…"/>
          <p:cNvSpPr/>
          <p:nvPr/>
        </p:nvSpPr>
        <p:spPr>
          <a:xfrm>
            <a:off x="3754323" y="5444655"/>
            <a:ext cx="1495426"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a=1</a:t>
            </a:r>
          </a:p>
          <a:p>
            <a:pPr>
              <a:defRPr sz="4800">
                <a:latin typeface="Lantinghei SC Demibold"/>
                <a:ea typeface="Lantinghei SC Demibold"/>
                <a:cs typeface="Lantinghei SC Demibold"/>
                <a:sym typeface="Lantinghei SC Demibold"/>
              </a:defRPr>
            </a:pPr>
            <a:r>
              <a:t>b=2</a:t>
            </a:r>
          </a:p>
          <a:p>
            <a:pPr>
              <a:defRPr sz="4800">
                <a:latin typeface="Lantinghei SC Demibold"/>
                <a:ea typeface="Lantinghei SC Demibold"/>
                <a:cs typeface="Lantinghei SC Demibold"/>
                <a:sym typeface="Lantinghei SC Demibold"/>
              </a:defRPr>
            </a:pPr>
            <a:r>
              <a:t>c=3</a:t>
            </a:r>
          </a:p>
        </p:txBody>
      </p:sp>
      <p:sp>
        <p:nvSpPr>
          <p:cNvPr id="76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6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62" name="进程的特征"/>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pic>
        <p:nvPicPr>
          <p:cNvPr id="764" name="屏幕快照 2019-03-03 下午8.01.18.png" descr="屏幕快照 2019-03-03 下午8.01.18.png"/>
          <p:cNvPicPr>
            <a:picLocks noChangeAspect="1"/>
          </p:cNvPicPr>
          <p:nvPr/>
        </p:nvPicPr>
        <p:blipFill>
          <a:blip r:embed="rId3">
            <a:extLst/>
          </a:blip>
          <a:stretch>
            <a:fillRect/>
          </a:stretch>
        </p:blipFill>
        <p:spPr>
          <a:xfrm>
            <a:off x="18597706" y="960256"/>
            <a:ext cx="4896876" cy="1546383"/>
          </a:xfrm>
          <a:prstGeom prst="rect">
            <a:avLst/>
          </a:prstGeom>
          <a:ln w="12700">
            <a:miter lim="400000"/>
          </a:ln>
        </p:spPr>
      </p:pic>
      <p:sp>
        <p:nvSpPr>
          <p:cNvPr id="10"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第五节 操作系统的体系结构"/>
          <p:cNvSpPr/>
          <p:nvPr/>
        </p:nvSpPr>
        <p:spPr>
          <a:xfrm>
            <a:off x="9654778" y="105864"/>
            <a:ext cx="50744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操作系统的体系结构</a:t>
            </a:r>
          </a:p>
        </p:txBody>
      </p:sp>
      <p:sp>
        <p:nvSpPr>
          <p:cNvPr id="155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63" name="功能简陋，任意时刻系统中只能运行一个任务，保证了对系统信息的互斥访问，保护了系统数据的安全。"/>
          <p:cNvSpPr/>
          <p:nvPr/>
        </p:nvSpPr>
        <p:spPr>
          <a:xfrm>
            <a:off x="10847479" y="6582531"/>
            <a:ext cx="11566969"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3600">
                <a:latin typeface="Helvetica"/>
                <a:ea typeface="Helvetica"/>
                <a:cs typeface="Helvetica"/>
                <a:sym typeface="Helvetica"/>
              </a:defRPr>
            </a:pPr>
            <a:r>
              <a:rPr dirty="0">
                <a:solidFill>
                  <a:schemeClr val="accent5"/>
                </a:solidFill>
              </a:rPr>
              <a:t>功能简陋</a:t>
            </a:r>
            <a:r>
              <a:rPr dirty="0"/>
              <a:t>，任意时刻系统中只能运行一个任务，保证了对系统信息的互斥访问，保护了系统数据的安全。</a:t>
            </a:r>
          </a:p>
        </p:txBody>
      </p:sp>
      <p:sp>
        <p:nvSpPr>
          <p:cNvPr id="1564" name="所有的软件和数据结构都放置在一个逻辑模块中，对外层的用户程序提供一个完整的内核界面—系统调用。"/>
          <p:cNvSpPr/>
          <p:nvPr/>
        </p:nvSpPr>
        <p:spPr>
          <a:xfrm>
            <a:off x="10847479" y="4393764"/>
            <a:ext cx="11566968"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3600">
                <a:latin typeface="Helvetica"/>
                <a:ea typeface="Helvetica"/>
                <a:cs typeface="Helvetica"/>
                <a:sym typeface="Helvetica"/>
              </a:defRPr>
            </a:pPr>
            <a:r>
              <a:rPr dirty="0">
                <a:solidFill>
                  <a:schemeClr val="accent5"/>
                </a:solidFill>
              </a:rPr>
              <a:t>所有的软件和数据结构都放置在一个逻辑模块中</a:t>
            </a:r>
            <a:r>
              <a:rPr dirty="0"/>
              <a:t>，对外层的用户程序提供一个完整的内核界面—系统调用。</a:t>
            </a:r>
          </a:p>
        </p:txBody>
      </p:sp>
      <p:sp>
        <p:nvSpPr>
          <p:cNvPr id="1565" name="基本思想就是在运行过程中，能够动态地实现系统行为扩展的结构，也可称之为弹性结构。"/>
          <p:cNvSpPr/>
          <p:nvPr/>
        </p:nvSpPr>
        <p:spPr>
          <a:xfrm>
            <a:off x="10847479" y="8771299"/>
            <a:ext cx="11566968"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3600">
                <a:latin typeface="Helvetica"/>
                <a:ea typeface="Helvetica"/>
                <a:cs typeface="Helvetica"/>
                <a:sym typeface="Helvetica"/>
              </a:defRPr>
            </a:pPr>
            <a:r>
              <a:t>基本思想就是在运行过程中，能够</a:t>
            </a:r>
            <a:r>
              <a:rPr>
                <a:solidFill>
                  <a:schemeClr val="accent5"/>
                </a:solidFill>
              </a:rPr>
              <a:t>动态地实现</a:t>
            </a:r>
            <a:r>
              <a:t>系统行为扩展的结构，也可称之为弹性结构。</a:t>
            </a:r>
          </a:p>
        </p:txBody>
      </p:sp>
      <p:sp>
        <p:nvSpPr>
          <p:cNvPr id="1566" name="核心思想是核心功能外移，即把传统操作系统内核中的一些组成部分放到内核之外作为一个独立的服务器进程来实现。"/>
          <p:cNvSpPr/>
          <p:nvPr/>
        </p:nvSpPr>
        <p:spPr>
          <a:xfrm>
            <a:off x="10847479" y="10960066"/>
            <a:ext cx="12882977"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3600">
                <a:latin typeface="Helvetica"/>
                <a:ea typeface="Helvetica"/>
                <a:cs typeface="Helvetica"/>
                <a:sym typeface="Helvetica"/>
              </a:defRPr>
            </a:pPr>
            <a:r>
              <a:rPr dirty="0"/>
              <a:t>核心思想是核心功能外移，即把传统操作系统内核中的一些组成部分放到内核之外作为一个</a:t>
            </a:r>
            <a:r>
              <a:rPr dirty="0">
                <a:solidFill>
                  <a:schemeClr val="accent5"/>
                </a:solidFill>
              </a:rPr>
              <a:t>独立的服务器</a:t>
            </a:r>
            <a:r>
              <a:rPr dirty="0"/>
              <a:t>进程来实现。</a:t>
            </a:r>
          </a:p>
        </p:txBody>
      </p:sp>
      <p:sp>
        <p:nvSpPr>
          <p:cNvPr id="1567" name="基本思想是将操作系统分解为多个小的、容易理解的层，系统功能被隔离在不同层中。"/>
          <p:cNvSpPr/>
          <p:nvPr/>
        </p:nvSpPr>
        <p:spPr>
          <a:xfrm>
            <a:off x="10847479" y="2204996"/>
            <a:ext cx="11566969" cy="1511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3600">
                <a:latin typeface="Helvetica"/>
                <a:ea typeface="Helvetica"/>
                <a:cs typeface="Helvetica"/>
                <a:sym typeface="Helvetica"/>
              </a:defRPr>
            </a:pPr>
            <a:r>
              <a:rPr dirty="0"/>
              <a:t>基本思想是</a:t>
            </a:r>
            <a:r>
              <a:rPr dirty="0">
                <a:solidFill>
                  <a:schemeClr val="accent5"/>
                </a:solidFill>
              </a:rPr>
              <a:t>将操作系统分解为多个小的、容易理解的层</a:t>
            </a:r>
            <a:r>
              <a:rPr dirty="0"/>
              <a:t>，系统功能被隔离在不同层中。</a:t>
            </a:r>
          </a:p>
        </p:txBody>
      </p:sp>
      <p:sp>
        <p:nvSpPr>
          <p:cNvPr id="1568" name="简单的监控程序模型"/>
          <p:cNvSpPr/>
          <p:nvPr/>
        </p:nvSpPr>
        <p:spPr>
          <a:xfrm>
            <a:off x="874017" y="3290540"/>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rPr dirty="0"/>
              <a:t>简单的监控程序模型</a:t>
            </a:r>
          </a:p>
        </p:txBody>
      </p:sp>
      <p:sp>
        <p:nvSpPr>
          <p:cNvPr id="1569" name="单体结构模型"/>
          <p:cNvSpPr/>
          <p:nvPr/>
        </p:nvSpPr>
        <p:spPr>
          <a:xfrm>
            <a:off x="874017" y="4972749"/>
            <a:ext cx="5616871" cy="1103552"/>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rPr dirty="0"/>
              <a:t>单体结构模型</a:t>
            </a:r>
          </a:p>
        </p:txBody>
      </p:sp>
      <p:sp>
        <p:nvSpPr>
          <p:cNvPr id="1570" name="层次结构模型"/>
          <p:cNvSpPr/>
          <p:nvPr/>
        </p:nvSpPr>
        <p:spPr>
          <a:xfrm>
            <a:off x="874017" y="6786406"/>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t>层次结构模型</a:t>
            </a:r>
          </a:p>
        </p:txBody>
      </p:sp>
      <p:sp>
        <p:nvSpPr>
          <p:cNvPr id="1571" name="客户/服务器模型与微内核结构"/>
          <p:cNvSpPr/>
          <p:nvPr/>
        </p:nvSpPr>
        <p:spPr>
          <a:xfrm>
            <a:off x="874017" y="8534340"/>
            <a:ext cx="7420157"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rPr dirty="0"/>
              <a:t>客户/服务器模型与微内核结构</a:t>
            </a:r>
          </a:p>
        </p:txBody>
      </p:sp>
      <p:sp>
        <p:nvSpPr>
          <p:cNvPr id="1572" name="动态可扩展结构模型"/>
          <p:cNvSpPr/>
          <p:nvPr/>
        </p:nvSpPr>
        <p:spPr>
          <a:xfrm>
            <a:off x="874017" y="10282273"/>
            <a:ext cx="5616871"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000">
                <a:solidFill>
                  <a:srgbClr val="FFFFFF"/>
                </a:solidFill>
              </a:defRPr>
            </a:lvl1pPr>
          </a:lstStyle>
          <a:p>
            <a:r>
              <a:rPr dirty="0"/>
              <a:t>动态可扩展结构模型</a:t>
            </a:r>
          </a:p>
        </p:txBody>
      </p:sp>
      <p:sp>
        <p:nvSpPr>
          <p:cNvPr id="1573" name="线条"/>
          <p:cNvSpPr/>
          <p:nvPr/>
        </p:nvSpPr>
        <p:spPr>
          <a:xfrm>
            <a:off x="6732254" y="3753711"/>
            <a:ext cx="3884776" cy="3560256"/>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74" name="线条"/>
          <p:cNvSpPr/>
          <p:nvPr/>
        </p:nvSpPr>
        <p:spPr>
          <a:xfrm flipV="1">
            <a:off x="6732254" y="5113616"/>
            <a:ext cx="3870721" cy="45380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75" name="线条"/>
          <p:cNvSpPr/>
          <p:nvPr/>
        </p:nvSpPr>
        <p:spPr>
          <a:xfrm flipV="1">
            <a:off x="6746204" y="2963632"/>
            <a:ext cx="3858711" cy="4354703"/>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76" name="线条"/>
          <p:cNvSpPr/>
          <p:nvPr/>
        </p:nvSpPr>
        <p:spPr>
          <a:xfrm>
            <a:off x="8528007" y="9026927"/>
            <a:ext cx="2098112" cy="282920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577" name="线条"/>
          <p:cNvSpPr/>
          <p:nvPr/>
        </p:nvSpPr>
        <p:spPr>
          <a:xfrm flipV="1">
            <a:off x="6708180" y="9219243"/>
            <a:ext cx="3925975" cy="1629936"/>
          </a:xfrm>
          <a:prstGeom prst="line">
            <a:avLst/>
          </a:prstGeom>
          <a:ln w="50800">
            <a:solidFill>
              <a:srgbClr val="000000"/>
            </a:solidFill>
            <a:miter lim="400000"/>
            <a:tailEnd type="triangle"/>
          </a:ln>
        </p:spPr>
        <p:txBody>
          <a:bodyPr lIns="50800" tIns="50800" rIns="50800" bIns="50800" anchor="ctr"/>
          <a:lstStyle/>
          <a:p>
            <a:pPr>
              <a:defRPr sz="3200"/>
            </a:pPr>
            <a:endParaRPr/>
          </a:p>
        </p:txBody>
      </p:sp>
      <p:pic>
        <p:nvPicPr>
          <p:cNvPr id="1578" name="屏幕快照 2019-02-27 下午2.45.27.png" descr="屏幕快照 2019-02-27 下午2.45.27.png"/>
          <p:cNvPicPr>
            <a:picLocks noChangeAspect="1"/>
          </p:cNvPicPr>
          <p:nvPr/>
        </p:nvPicPr>
        <p:blipFill>
          <a:blip r:embed="rId4">
            <a:extLst/>
          </a:blip>
          <a:stretch>
            <a:fillRect/>
          </a:stretch>
        </p:blipFill>
        <p:spPr>
          <a:xfrm>
            <a:off x="21094120" y="711142"/>
            <a:ext cx="2842510" cy="807532"/>
          </a:xfrm>
          <a:prstGeom prst="rect">
            <a:avLst/>
          </a:prstGeom>
          <a:ln w="12700">
            <a:miter lim="400000"/>
          </a:ln>
        </p:spPr>
      </p:pic>
      <p:sp>
        <p:nvSpPr>
          <p:cNvPr id="24" name="操作系统的功能"/>
          <p:cNvSpPr/>
          <p:nvPr/>
        </p:nvSpPr>
        <p:spPr>
          <a:xfrm>
            <a:off x="435982" y="910069"/>
            <a:ext cx="5829642" cy="1103551"/>
          </a:xfrm>
          <a:prstGeom prst="roundRect">
            <a:avLst>
              <a:gd name="adj" fmla="val 16311"/>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smtClean="0"/>
              <a:t>操作系统的</a:t>
            </a:r>
            <a:r>
              <a:rPr lang="zh-CN" altLang="en-US" dirty="0" smtClean="0"/>
              <a:t>体系结构</a:t>
            </a:r>
            <a:endParaRPr dirty="0"/>
          </a:p>
        </p:txBody>
      </p:sp>
      <p:sp>
        <p:nvSpPr>
          <p:cNvPr id="25" name="选择题"/>
          <p:cNvSpPr/>
          <p:nvPr/>
        </p:nvSpPr>
        <p:spPr>
          <a:xfrm>
            <a:off x="6490888" y="1093543"/>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26" name="1.5 操作系统的体系结构"/>
          <p:cNvSpPr/>
          <p:nvPr/>
        </p:nvSpPr>
        <p:spPr>
          <a:xfrm>
            <a:off x="365849" y="114119"/>
            <a:ext cx="633506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1.5.0</a:t>
            </a:r>
            <a:r>
              <a:rPr lang="zh-CN" altLang="en-US" dirty="0">
                <a:solidFill>
                  <a:schemeClr val="bg2"/>
                </a:solidFill>
                <a:latin typeface="SimSun" charset="-122"/>
                <a:ea typeface="SimSun" charset="-122"/>
                <a:cs typeface="SimSun" charset="-122"/>
              </a:rPr>
              <a:t>零、操作系统的体系结构</a:t>
            </a:r>
            <a:endParaRPr dirty="0">
              <a:solidFill>
                <a:schemeClr val="bg2"/>
              </a:solidFill>
              <a:latin typeface="SimSun" charset="-122"/>
              <a:ea typeface="SimSun" charset="-122"/>
              <a:cs typeface="SimSun" charset="-122"/>
            </a:endParaRPr>
          </a:p>
        </p:txBody>
      </p:sp>
      <p:sp>
        <p:nvSpPr>
          <p:cNvPr id="23" name="文本框 22"/>
          <p:cNvSpPr txBox="1"/>
          <p:nvPr/>
        </p:nvSpPr>
        <p:spPr>
          <a:xfrm>
            <a:off x="21985699" y="4416787"/>
            <a:ext cx="239830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1" i="0" u="none" strike="noStrike" cap="none" spc="0" normalizeH="0" baseline="0" dirty="0" smtClean="0">
                <a:ln>
                  <a:noFill/>
                </a:ln>
                <a:solidFill>
                  <a:srgbClr val="000000"/>
                </a:solidFill>
                <a:effectLst/>
                <a:uFillTx/>
                <a:sym typeface="Helvetica Light"/>
              </a:rPr>
              <a:t>MS-DOS</a:t>
            </a:r>
            <a:endParaRPr lang="en-US" altLang="zh-CN" sz="3200" b="1" dirty="0"/>
          </a:p>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1" i="0" u="none" strike="noStrike" cap="none" spc="0" normalizeH="0" baseline="0" dirty="0" smtClean="0">
                <a:ln>
                  <a:noFill/>
                </a:ln>
                <a:solidFill>
                  <a:srgbClr val="000000"/>
                </a:solidFill>
                <a:effectLst/>
                <a:uFillTx/>
                <a:sym typeface="Helvetica Light"/>
              </a:rPr>
              <a:t>Linux</a:t>
            </a:r>
            <a:endParaRPr lang="en-US" altLang="zh-CN" sz="3200" b="1" dirty="0"/>
          </a:p>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smtClean="0"/>
              <a:t>Unix</a:t>
            </a:r>
            <a:endParaRPr kumimoji="0" lang="zh-CN" altLang="en-US" sz="3200" b="1" i="0" u="none" strike="noStrike" cap="none" spc="0" normalizeH="0" baseline="0" dirty="0">
              <a:ln>
                <a:noFill/>
              </a:ln>
              <a:solidFill>
                <a:srgbClr val="000000"/>
              </a:solidFill>
              <a:effectLst/>
              <a:uFillTx/>
              <a:sym typeface="Helvetica Light"/>
            </a:endParaRPr>
          </a:p>
        </p:txBody>
      </p:sp>
      <p:sp>
        <p:nvSpPr>
          <p:cNvPr id="27" name="文本框 26"/>
          <p:cNvSpPr txBox="1"/>
          <p:nvPr/>
        </p:nvSpPr>
        <p:spPr>
          <a:xfrm>
            <a:off x="21985699" y="6708555"/>
            <a:ext cx="2398301"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1" i="0" u="none" strike="noStrike" cap="none" spc="0" normalizeH="0" baseline="0" dirty="0" smtClean="0">
                <a:ln>
                  <a:noFill/>
                </a:ln>
                <a:solidFill>
                  <a:srgbClr val="000000"/>
                </a:solidFill>
                <a:effectLst/>
                <a:uFillTx/>
                <a:sym typeface="Helvetica Light"/>
              </a:rPr>
              <a:t>Windows-NT</a:t>
            </a:r>
            <a:endParaRPr kumimoji="0" lang="zh-CN" altLang="en-US" sz="3200" b="1"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068406156"/>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A=a+b+c"/>
          <p:cNvSpPr/>
          <p:nvPr/>
        </p:nvSpPr>
        <p:spPr>
          <a:xfrm>
            <a:off x="9224962" y="2244999"/>
            <a:ext cx="59340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A=a+b+c</a:t>
            </a:r>
          </a:p>
        </p:txBody>
      </p:sp>
      <p:sp>
        <p:nvSpPr>
          <p:cNvPr id="768" name="a=1…"/>
          <p:cNvSpPr/>
          <p:nvPr/>
        </p:nvSpPr>
        <p:spPr>
          <a:xfrm>
            <a:off x="3754323" y="5444655"/>
            <a:ext cx="1495426"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a=1</a:t>
            </a:r>
          </a:p>
          <a:p>
            <a:pPr>
              <a:defRPr sz="4800">
                <a:latin typeface="Lantinghei SC Demibold"/>
                <a:ea typeface="Lantinghei SC Demibold"/>
                <a:cs typeface="Lantinghei SC Demibold"/>
                <a:sym typeface="Lantinghei SC Demibold"/>
              </a:defRPr>
            </a:pPr>
            <a:r>
              <a:t>b=2</a:t>
            </a:r>
          </a:p>
          <a:p>
            <a:pPr>
              <a:defRPr sz="4800">
                <a:latin typeface="Lantinghei SC Demibold"/>
                <a:ea typeface="Lantinghei SC Demibold"/>
                <a:cs typeface="Lantinghei SC Demibold"/>
                <a:sym typeface="Lantinghei SC Demibold"/>
              </a:defRPr>
            </a:pPr>
            <a:r>
              <a:t>c=3</a:t>
            </a:r>
          </a:p>
        </p:txBody>
      </p:sp>
      <p:sp>
        <p:nvSpPr>
          <p:cNvPr id="769" name="a=4…"/>
          <p:cNvSpPr/>
          <p:nvPr/>
        </p:nvSpPr>
        <p:spPr>
          <a:xfrm>
            <a:off x="6578972" y="5444655"/>
            <a:ext cx="1502570"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a=4</a:t>
            </a:r>
          </a:p>
          <a:p>
            <a:pPr>
              <a:defRPr sz="4800">
                <a:latin typeface="Lantinghei SC Demibold"/>
                <a:ea typeface="Lantinghei SC Demibold"/>
                <a:cs typeface="Lantinghei SC Demibold"/>
                <a:sym typeface="Lantinghei SC Demibold"/>
              </a:defRPr>
            </a:pPr>
            <a:r>
              <a:t>b=5</a:t>
            </a:r>
          </a:p>
          <a:p>
            <a:pPr>
              <a:defRPr sz="4800">
                <a:latin typeface="Lantinghei SC Demibold"/>
                <a:ea typeface="Lantinghei SC Demibold"/>
                <a:cs typeface="Lantinghei SC Demibold"/>
                <a:sym typeface="Lantinghei SC Demibold"/>
              </a:defRPr>
            </a:pPr>
            <a:r>
              <a:t>c=6</a:t>
            </a:r>
          </a:p>
        </p:txBody>
      </p:sp>
      <p:sp>
        <p:nvSpPr>
          <p:cNvPr id="77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7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72" name="进程的特征"/>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pic>
        <p:nvPicPr>
          <p:cNvPr id="774" name="屏幕快照 2019-03-03 下午8.01.18.png" descr="屏幕快照 2019-03-03 下午8.01.18.png"/>
          <p:cNvPicPr>
            <a:picLocks noChangeAspect="1"/>
          </p:cNvPicPr>
          <p:nvPr/>
        </p:nvPicPr>
        <p:blipFill>
          <a:blip r:embed="rId3">
            <a:extLst/>
          </a:blip>
          <a:stretch>
            <a:fillRect/>
          </a:stretch>
        </p:blipFill>
        <p:spPr>
          <a:xfrm>
            <a:off x="18597706" y="960256"/>
            <a:ext cx="4896876" cy="1546383"/>
          </a:xfrm>
          <a:prstGeom prst="rect">
            <a:avLst/>
          </a:prstGeom>
          <a:ln w="12700">
            <a:miter lim="400000"/>
          </a:ln>
        </p:spPr>
      </p:pic>
      <p:sp>
        <p:nvSpPr>
          <p:cNvPr id="11"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77" name="A=a+b+c"/>
          <p:cNvSpPr/>
          <p:nvPr/>
        </p:nvSpPr>
        <p:spPr>
          <a:xfrm>
            <a:off x="9224962" y="2244999"/>
            <a:ext cx="59340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A=a+b+c</a:t>
            </a:r>
          </a:p>
        </p:txBody>
      </p:sp>
      <p:sp>
        <p:nvSpPr>
          <p:cNvPr id="778" name="a=1…"/>
          <p:cNvSpPr/>
          <p:nvPr/>
        </p:nvSpPr>
        <p:spPr>
          <a:xfrm>
            <a:off x="3754323" y="5444655"/>
            <a:ext cx="1495426"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a=1</a:t>
            </a:r>
          </a:p>
          <a:p>
            <a:pPr>
              <a:defRPr sz="4800">
                <a:latin typeface="Lantinghei SC Demibold"/>
                <a:ea typeface="Lantinghei SC Demibold"/>
                <a:cs typeface="Lantinghei SC Demibold"/>
                <a:sym typeface="Lantinghei SC Demibold"/>
              </a:defRPr>
            </a:pPr>
            <a:r>
              <a:t>b=2</a:t>
            </a:r>
          </a:p>
          <a:p>
            <a:pPr>
              <a:defRPr sz="4800">
                <a:latin typeface="Lantinghei SC Demibold"/>
                <a:ea typeface="Lantinghei SC Demibold"/>
                <a:cs typeface="Lantinghei SC Demibold"/>
                <a:sym typeface="Lantinghei SC Demibold"/>
              </a:defRPr>
            </a:pPr>
            <a:r>
              <a:t>c=3</a:t>
            </a:r>
          </a:p>
        </p:txBody>
      </p:sp>
      <p:sp>
        <p:nvSpPr>
          <p:cNvPr id="779" name="a=4…"/>
          <p:cNvSpPr/>
          <p:nvPr/>
        </p:nvSpPr>
        <p:spPr>
          <a:xfrm>
            <a:off x="6578972" y="5444655"/>
            <a:ext cx="1502570"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a=4</a:t>
            </a:r>
          </a:p>
          <a:p>
            <a:pPr>
              <a:defRPr sz="4800">
                <a:latin typeface="Lantinghei SC Demibold"/>
                <a:ea typeface="Lantinghei SC Demibold"/>
                <a:cs typeface="Lantinghei SC Demibold"/>
                <a:sym typeface="Lantinghei SC Demibold"/>
              </a:defRPr>
            </a:pPr>
            <a:r>
              <a:t>b=5</a:t>
            </a:r>
          </a:p>
          <a:p>
            <a:pPr>
              <a:defRPr sz="4800">
                <a:latin typeface="Lantinghei SC Demibold"/>
                <a:ea typeface="Lantinghei SC Demibold"/>
                <a:cs typeface="Lantinghei SC Demibold"/>
                <a:sym typeface="Lantinghei SC Demibold"/>
              </a:defRPr>
            </a:pPr>
            <a:r>
              <a:t>c=6</a:t>
            </a:r>
          </a:p>
        </p:txBody>
      </p:sp>
      <p:sp>
        <p:nvSpPr>
          <p:cNvPr id="780" name="…"/>
          <p:cNvSpPr/>
          <p:nvPr/>
        </p:nvSpPr>
        <p:spPr>
          <a:xfrm>
            <a:off x="10112888"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81" name="…"/>
          <p:cNvSpPr/>
          <p:nvPr/>
        </p:nvSpPr>
        <p:spPr>
          <a:xfrm>
            <a:off x="12868133"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82" name="…"/>
          <p:cNvSpPr/>
          <p:nvPr/>
        </p:nvSpPr>
        <p:spPr>
          <a:xfrm>
            <a:off x="15185313"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83" name="…"/>
          <p:cNvSpPr/>
          <p:nvPr/>
        </p:nvSpPr>
        <p:spPr>
          <a:xfrm>
            <a:off x="17691851"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84" name="…"/>
          <p:cNvSpPr/>
          <p:nvPr/>
        </p:nvSpPr>
        <p:spPr>
          <a:xfrm>
            <a:off x="20198391"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8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8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87" name="进程的特征"/>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pic>
        <p:nvPicPr>
          <p:cNvPr id="789" name="屏幕快照 2019-03-03 下午8.01.18.png" descr="屏幕快照 2019-03-03 下午8.01.18.png"/>
          <p:cNvPicPr>
            <a:picLocks noChangeAspect="1"/>
          </p:cNvPicPr>
          <p:nvPr/>
        </p:nvPicPr>
        <p:blipFill>
          <a:blip r:embed="rId3">
            <a:extLst/>
          </a:blip>
          <a:stretch>
            <a:fillRect/>
          </a:stretch>
        </p:blipFill>
        <p:spPr>
          <a:xfrm>
            <a:off x="18597706" y="960256"/>
            <a:ext cx="4896876" cy="1546383"/>
          </a:xfrm>
          <a:prstGeom prst="rect">
            <a:avLst/>
          </a:prstGeom>
          <a:ln w="12700">
            <a:miter lim="400000"/>
          </a:ln>
        </p:spPr>
      </p:pic>
      <p:sp>
        <p:nvSpPr>
          <p:cNvPr id="16"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92" name="A=a+b+c"/>
          <p:cNvSpPr/>
          <p:nvPr/>
        </p:nvSpPr>
        <p:spPr>
          <a:xfrm>
            <a:off x="9224962" y="2244999"/>
            <a:ext cx="59340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atin typeface="Lantinghei SC Demibold"/>
                <a:ea typeface="Lantinghei SC Demibold"/>
                <a:cs typeface="Lantinghei SC Demibold"/>
                <a:sym typeface="Lantinghei SC Demibold"/>
              </a:defRPr>
            </a:lvl1pPr>
          </a:lstStyle>
          <a:p>
            <a:r>
              <a:t>A=a+b+c</a:t>
            </a:r>
          </a:p>
        </p:txBody>
      </p:sp>
      <p:sp>
        <p:nvSpPr>
          <p:cNvPr id="793" name="a=1…"/>
          <p:cNvSpPr/>
          <p:nvPr/>
        </p:nvSpPr>
        <p:spPr>
          <a:xfrm>
            <a:off x="3754323" y="5444655"/>
            <a:ext cx="1495426"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a=1</a:t>
            </a:r>
          </a:p>
          <a:p>
            <a:pPr>
              <a:defRPr sz="4800">
                <a:latin typeface="Lantinghei SC Demibold"/>
                <a:ea typeface="Lantinghei SC Demibold"/>
                <a:cs typeface="Lantinghei SC Demibold"/>
                <a:sym typeface="Lantinghei SC Demibold"/>
              </a:defRPr>
            </a:pPr>
            <a:r>
              <a:t>b=2</a:t>
            </a:r>
          </a:p>
          <a:p>
            <a:pPr>
              <a:defRPr sz="4800">
                <a:latin typeface="Lantinghei SC Demibold"/>
                <a:ea typeface="Lantinghei SC Demibold"/>
                <a:cs typeface="Lantinghei SC Demibold"/>
                <a:sym typeface="Lantinghei SC Demibold"/>
              </a:defRPr>
            </a:pPr>
            <a:r>
              <a:t>c=3</a:t>
            </a:r>
          </a:p>
        </p:txBody>
      </p:sp>
      <p:sp>
        <p:nvSpPr>
          <p:cNvPr id="794" name="a=4…"/>
          <p:cNvSpPr/>
          <p:nvPr/>
        </p:nvSpPr>
        <p:spPr>
          <a:xfrm>
            <a:off x="6578972" y="5444655"/>
            <a:ext cx="1502570"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latin typeface="Lantinghei SC Demibold"/>
                <a:ea typeface="Lantinghei SC Demibold"/>
                <a:cs typeface="Lantinghei SC Demibold"/>
                <a:sym typeface="Lantinghei SC Demibold"/>
              </a:defRPr>
            </a:pPr>
            <a:r>
              <a:t>a=4</a:t>
            </a:r>
          </a:p>
          <a:p>
            <a:pPr>
              <a:defRPr sz="4800">
                <a:latin typeface="Lantinghei SC Demibold"/>
                <a:ea typeface="Lantinghei SC Demibold"/>
                <a:cs typeface="Lantinghei SC Demibold"/>
                <a:sym typeface="Lantinghei SC Demibold"/>
              </a:defRPr>
            </a:pPr>
            <a:r>
              <a:t>b=5</a:t>
            </a:r>
          </a:p>
          <a:p>
            <a:pPr>
              <a:defRPr sz="4800">
                <a:latin typeface="Lantinghei SC Demibold"/>
                <a:ea typeface="Lantinghei SC Demibold"/>
                <a:cs typeface="Lantinghei SC Demibold"/>
                <a:sym typeface="Lantinghei SC Demibold"/>
              </a:defRPr>
            </a:pPr>
            <a:r>
              <a:t>c=6</a:t>
            </a:r>
          </a:p>
        </p:txBody>
      </p:sp>
      <p:sp>
        <p:nvSpPr>
          <p:cNvPr id="795" name="…"/>
          <p:cNvSpPr/>
          <p:nvPr/>
        </p:nvSpPr>
        <p:spPr>
          <a:xfrm>
            <a:off x="10112888"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96" name="…"/>
          <p:cNvSpPr/>
          <p:nvPr/>
        </p:nvSpPr>
        <p:spPr>
          <a:xfrm>
            <a:off x="12868133"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97" name="…"/>
          <p:cNvSpPr/>
          <p:nvPr/>
        </p:nvSpPr>
        <p:spPr>
          <a:xfrm>
            <a:off x="15185313"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98" name="…"/>
          <p:cNvSpPr/>
          <p:nvPr/>
        </p:nvSpPr>
        <p:spPr>
          <a:xfrm>
            <a:off x="17691851"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799" name="…"/>
          <p:cNvSpPr/>
          <p:nvPr/>
        </p:nvSpPr>
        <p:spPr>
          <a:xfrm>
            <a:off x="20198391" y="6282855"/>
            <a:ext cx="7239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Lantinghei SC Demibold"/>
                <a:ea typeface="Lantinghei SC Demibold"/>
                <a:cs typeface="Lantinghei SC Demibold"/>
                <a:sym typeface="Lantinghei SC Demibold"/>
              </a:defRPr>
            </a:lvl1pPr>
          </a:lstStyle>
          <a:p>
            <a:r>
              <a:t>…</a:t>
            </a:r>
          </a:p>
        </p:txBody>
      </p:sp>
      <p:sp>
        <p:nvSpPr>
          <p:cNvPr id="800" name="多个进程实体能在一段时间间隔内同时运行"/>
          <p:cNvSpPr/>
          <p:nvPr/>
        </p:nvSpPr>
        <p:spPr>
          <a:xfrm>
            <a:off x="6343649" y="9927105"/>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多个进程实体能在一段时间间隔内同时运行</a:t>
            </a:r>
          </a:p>
        </p:txBody>
      </p:sp>
      <p:sp>
        <p:nvSpPr>
          <p:cNvPr id="80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0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03" name="进程的特征"/>
          <p:cNvSpPr/>
          <p:nvPr/>
        </p:nvSpPr>
        <p:spPr>
          <a:xfrm>
            <a:off x="435982" y="910069"/>
            <a:ext cx="4128010"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pic>
        <p:nvPicPr>
          <p:cNvPr id="805" name="屏幕快照 2019-03-03 下午8.01.18.png" descr="屏幕快照 2019-03-03 下午8.01.18.png"/>
          <p:cNvPicPr>
            <a:picLocks noChangeAspect="1"/>
          </p:cNvPicPr>
          <p:nvPr/>
        </p:nvPicPr>
        <p:blipFill>
          <a:blip r:embed="rId3">
            <a:extLst/>
          </a:blip>
          <a:stretch>
            <a:fillRect/>
          </a:stretch>
        </p:blipFill>
        <p:spPr>
          <a:xfrm>
            <a:off x="18597706" y="960256"/>
            <a:ext cx="4896876" cy="1546383"/>
          </a:xfrm>
          <a:prstGeom prst="rect">
            <a:avLst/>
          </a:prstGeom>
          <a:ln w="12700">
            <a:miter lim="400000"/>
          </a:ln>
        </p:spPr>
      </p:pic>
      <p:sp>
        <p:nvSpPr>
          <p:cNvPr id="1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08" name="进程"/>
          <p:cNvSpPr/>
          <p:nvPr/>
        </p:nvSpPr>
        <p:spPr>
          <a:xfrm>
            <a:off x="1056799" y="3056827"/>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80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10"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811"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812" name="多个进程实体能在一段时间间隔内同时运行…"/>
          <p:cNvSpPr/>
          <p:nvPr/>
        </p:nvSpPr>
        <p:spPr>
          <a:xfrm>
            <a:off x="4345306" y="5105117"/>
            <a:ext cx="11798102" cy="16537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rPr dirty="0"/>
              <a:t>多个进程实体能</a:t>
            </a:r>
            <a:r>
              <a:rPr dirty="0">
                <a:solidFill>
                  <a:schemeClr val="accent5"/>
                </a:solidFill>
              </a:rPr>
              <a:t>在一段时间间隔内同时运行</a:t>
            </a:r>
          </a:p>
          <a:p>
            <a:pPr algn="l">
              <a:defRPr sz="4800">
                <a:latin typeface="Lantinghei SC Extralight"/>
                <a:ea typeface="Lantinghei SC Extralight"/>
                <a:cs typeface="Lantinghei SC Extralight"/>
                <a:sym typeface="Lantinghei SC Extralight"/>
              </a:defRPr>
            </a:pPr>
            <a:r>
              <a:rPr b="1" dirty="0">
                <a:solidFill>
                  <a:srgbClr val="C00000"/>
                </a:solidFill>
              </a:rPr>
              <a:t>并发性</a:t>
            </a:r>
            <a:r>
              <a:rPr dirty="0"/>
              <a:t>是进程和现代操作系统的</a:t>
            </a:r>
            <a:r>
              <a:rPr b="1" dirty="0">
                <a:solidFill>
                  <a:srgbClr val="C00000"/>
                </a:solidFill>
              </a:rPr>
              <a:t>重要特征</a:t>
            </a:r>
          </a:p>
        </p:txBody>
      </p:sp>
      <p:sp>
        <p:nvSpPr>
          <p:cNvPr id="81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14" name="进程的特征"/>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pic>
        <p:nvPicPr>
          <p:cNvPr id="816" name="屏幕快照 2019-03-03 下午8.01.18.png" descr="屏幕快照 2019-03-03 下午8.01.18.png"/>
          <p:cNvPicPr>
            <a:picLocks noChangeAspect="1"/>
          </p:cNvPicPr>
          <p:nvPr/>
        </p:nvPicPr>
        <p:blipFill>
          <a:blip r:embed="rId4">
            <a:extLst/>
          </a:blip>
          <a:stretch>
            <a:fillRect/>
          </a:stretch>
        </p:blipFill>
        <p:spPr>
          <a:xfrm>
            <a:off x="18597706" y="960256"/>
            <a:ext cx="4896876" cy="1546383"/>
          </a:xfrm>
          <a:prstGeom prst="rect">
            <a:avLst/>
          </a:prstGeom>
          <a:ln w="12700">
            <a:miter lim="400000"/>
          </a:ln>
        </p:spPr>
      </p:pic>
      <p:sp>
        <p:nvSpPr>
          <p:cNvPr id="12"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1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20" name="______是进程和现代操作系统的重要特征。"/>
          <p:cNvSpPr/>
          <p:nvPr/>
        </p:nvSpPr>
        <p:spPr>
          <a:xfrm>
            <a:off x="1859829" y="5953757"/>
            <a:ext cx="1577227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______是进程和现代操作系统的重要特征</a:t>
            </a:r>
            <a:r>
              <a:rPr>
                <a:latin typeface="Lantinghei SC Demibold"/>
                <a:ea typeface="Lantinghei SC Demibold"/>
                <a:cs typeface="Lantinghei SC Demibold"/>
                <a:sym typeface="Lantinghei SC Demibold"/>
              </a:rPr>
              <a:t>。</a:t>
            </a:r>
          </a:p>
        </p:txBody>
      </p:sp>
      <p:sp>
        <p:nvSpPr>
          <p:cNvPr id="821"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2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5"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26" name="______是进程和现代操作系统的重要特征。"/>
          <p:cNvSpPr/>
          <p:nvPr/>
        </p:nvSpPr>
        <p:spPr>
          <a:xfrm>
            <a:off x="1859829" y="5953757"/>
            <a:ext cx="1577227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______是进程和现代操作系统的重要特征</a:t>
            </a:r>
            <a:r>
              <a:rPr>
                <a:latin typeface="Lantinghei SC Demibold"/>
                <a:ea typeface="Lantinghei SC Demibold"/>
                <a:cs typeface="Lantinghei SC Demibold"/>
                <a:sym typeface="Lantinghei SC Demibold"/>
              </a:rPr>
              <a:t>。</a:t>
            </a:r>
          </a:p>
        </p:txBody>
      </p:sp>
      <p:sp>
        <p:nvSpPr>
          <p:cNvPr id="827" name="牛刀小试"/>
          <p:cNvSpPr/>
          <p:nvPr/>
        </p:nvSpPr>
        <p:spPr>
          <a:xfrm>
            <a:off x="1893098" y="345885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28" name="并发性"/>
          <p:cNvSpPr/>
          <p:nvPr/>
        </p:nvSpPr>
        <p:spPr>
          <a:xfrm>
            <a:off x="1931014" y="5664168"/>
            <a:ext cx="213312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并发性</a:t>
            </a:r>
          </a:p>
        </p:txBody>
      </p:sp>
      <p:sp>
        <p:nvSpPr>
          <p:cNvPr id="82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2" name="进程"/>
          <p:cNvSpPr/>
          <p:nvPr/>
        </p:nvSpPr>
        <p:spPr>
          <a:xfrm>
            <a:off x="1056799" y="3056827"/>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83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34"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835"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83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37" name="进程的特征"/>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839"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pic>
        <p:nvPicPr>
          <p:cNvPr id="840" name="屏幕快照 2019-03-03 下午8.01.18.png" descr="屏幕快照 2019-03-03 下午8.01.18.png"/>
          <p:cNvPicPr>
            <a:picLocks noChangeAspect="1"/>
          </p:cNvPicPr>
          <p:nvPr/>
        </p:nvPicPr>
        <p:blipFill>
          <a:blip r:embed="rId5">
            <a:extLst/>
          </a:blip>
          <a:stretch>
            <a:fillRect/>
          </a:stretch>
        </p:blipFill>
        <p:spPr>
          <a:xfrm>
            <a:off x="18597706" y="960256"/>
            <a:ext cx="4896876" cy="1546383"/>
          </a:xfrm>
          <a:prstGeom prst="rect">
            <a:avLst/>
          </a:prstGeom>
          <a:ln w="12700">
            <a:miter lim="400000"/>
          </a:ln>
        </p:spPr>
      </p:pic>
      <p:sp>
        <p:nvSpPr>
          <p:cNvPr id="12"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5" name="进程"/>
          <p:cNvSpPr/>
          <p:nvPr/>
        </p:nvSpPr>
        <p:spPr>
          <a:xfrm>
            <a:off x="1056799" y="3056827"/>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846"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47"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848"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849" name="2. 动态性"/>
          <p:cNvSpPr/>
          <p:nvPr/>
        </p:nvSpPr>
        <p:spPr>
          <a:xfrm>
            <a:off x="787007" y="6282855"/>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850" name="执行程序—&gt;创建进程"/>
          <p:cNvSpPr/>
          <p:nvPr/>
        </p:nvSpPr>
        <p:spPr>
          <a:xfrm>
            <a:off x="4713461" y="7427128"/>
            <a:ext cx="6003037"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执行程序—&gt;创建进程</a:t>
            </a:r>
          </a:p>
        </p:txBody>
      </p:sp>
      <p:sp>
        <p:nvSpPr>
          <p:cNvPr id="851" name="获得CPU—&gt;执行指令"/>
          <p:cNvSpPr/>
          <p:nvPr/>
        </p:nvSpPr>
        <p:spPr>
          <a:xfrm>
            <a:off x="11393566" y="7427128"/>
            <a:ext cx="6036565"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获得CPU—&gt;执行指令</a:t>
            </a:r>
          </a:p>
        </p:txBody>
      </p:sp>
      <p:sp>
        <p:nvSpPr>
          <p:cNvPr id="852" name="运行中止—&gt;被撤销"/>
          <p:cNvSpPr/>
          <p:nvPr/>
        </p:nvSpPr>
        <p:spPr>
          <a:xfrm>
            <a:off x="18108874" y="7427128"/>
            <a:ext cx="5393437"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运行中止—&gt;被撤销</a:t>
            </a:r>
          </a:p>
        </p:txBody>
      </p:sp>
      <p:sp>
        <p:nvSpPr>
          <p:cNvPr id="853"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54" name="进程的特征"/>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856"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sp>
        <p:nvSpPr>
          <p:cNvPr id="857" name="进程是实体的执行过程"/>
          <p:cNvSpPr/>
          <p:nvPr/>
        </p:nvSpPr>
        <p:spPr>
          <a:xfrm>
            <a:off x="4713461" y="6261099"/>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进程是实体的</a:t>
            </a:r>
            <a:r>
              <a:rPr>
                <a:solidFill>
                  <a:schemeClr val="accent5"/>
                </a:solidFill>
              </a:rPr>
              <a:t>执行过程</a:t>
            </a:r>
          </a:p>
        </p:txBody>
      </p:sp>
      <p:pic>
        <p:nvPicPr>
          <p:cNvPr id="858" name="屏幕快照 2019-03-03 下午8.01.18.png" descr="屏幕快照 2019-03-03 下午8.01.18.png"/>
          <p:cNvPicPr>
            <a:picLocks noChangeAspect="1"/>
          </p:cNvPicPr>
          <p:nvPr/>
        </p:nvPicPr>
        <p:blipFill>
          <a:blip r:embed="rId5">
            <a:extLst/>
          </a:blip>
          <a:stretch>
            <a:fillRect/>
          </a:stretch>
        </p:blipFill>
        <p:spPr>
          <a:xfrm>
            <a:off x="18597706" y="960256"/>
            <a:ext cx="4896876" cy="1546383"/>
          </a:xfrm>
          <a:prstGeom prst="rect">
            <a:avLst/>
          </a:prstGeom>
          <a:ln w="12700">
            <a:miter lim="400000"/>
          </a:ln>
        </p:spPr>
      </p:pic>
      <p:sp>
        <p:nvSpPr>
          <p:cNvPr id="1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63" name="进程"/>
          <p:cNvSpPr/>
          <p:nvPr/>
        </p:nvSpPr>
        <p:spPr>
          <a:xfrm>
            <a:off x="1056799" y="3056827"/>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86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65"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866"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867" name="2. 动态性"/>
          <p:cNvSpPr/>
          <p:nvPr/>
        </p:nvSpPr>
        <p:spPr>
          <a:xfrm>
            <a:off x="787007" y="6282855"/>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868" name="3. 独立性"/>
          <p:cNvSpPr/>
          <p:nvPr/>
        </p:nvSpPr>
        <p:spPr>
          <a:xfrm>
            <a:off x="787007" y="7551146"/>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86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870" name="独立运行和资源调度的基本单位"/>
          <p:cNvSpPr/>
          <p:nvPr/>
        </p:nvSpPr>
        <p:spPr>
          <a:xfrm>
            <a:off x="4673880" y="7585029"/>
            <a:ext cx="907940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dirty="0">
                <a:latin typeface="Lantinghei SC Demibold" charset="-122"/>
                <a:ea typeface="Lantinghei SC Demibold" charset="-122"/>
                <a:cs typeface="Lantinghei SC Demibold" charset="-122"/>
              </a:rPr>
              <a:t>独立运行和资源调度的</a:t>
            </a:r>
            <a:r>
              <a:rPr dirty="0">
                <a:solidFill>
                  <a:schemeClr val="accent5"/>
                </a:solidFill>
                <a:latin typeface="Lantinghei SC Demibold" charset="-122"/>
                <a:ea typeface="Lantinghei SC Demibold" charset="-122"/>
                <a:cs typeface="Lantinghei SC Demibold" charset="-122"/>
              </a:rPr>
              <a:t>基本单位</a:t>
            </a:r>
          </a:p>
        </p:txBody>
      </p:sp>
      <p:sp>
        <p:nvSpPr>
          <p:cNvPr id="871" name="进程的特征"/>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873"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sp>
        <p:nvSpPr>
          <p:cNvPr id="874" name="进程是实体的执行过程"/>
          <p:cNvSpPr/>
          <p:nvPr/>
        </p:nvSpPr>
        <p:spPr>
          <a:xfrm>
            <a:off x="4713461" y="6261099"/>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rPr dirty="0"/>
              <a:t>进程是实体的</a:t>
            </a:r>
            <a:r>
              <a:rPr dirty="0">
                <a:solidFill>
                  <a:schemeClr val="accent5"/>
                </a:solidFill>
              </a:rPr>
              <a:t>执行过程</a:t>
            </a:r>
          </a:p>
        </p:txBody>
      </p:sp>
      <p:pic>
        <p:nvPicPr>
          <p:cNvPr id="875" name="屏幕快照 2019-03-03 下午8.01.18.png" descr="屏幕快照 2019-03-03 下午8.01.18.png"/>
          <p:cNvPicPr>
            <a:picLocks noChangeAspect="1"/>
          </p:cNvPicPr>
          <p:nvPr/>
        </p:nvPicPr>
        <p:blipFill>
          <a:blip r:embed="rId5">
            <a:extLst/>
          </a:blip>
          <a:stretch>
            <a:fillRect/>
          </a:stretch>
        </p:blipFill>
        <p:spPr>
          <a:xfrm>
            <a:off x="18597706" y="960256"/>
            <a:ext cx="4896876" cy="1546383"/>
          </a:xfrm>
          <a:prstGeom prst="rect">
            <a:avLst/>
          </a:prstGeom>
          <a:ln w="12700">
            <a:miter lim="400000"/>
          </a:ln>
        </p:spPr>
      </p:pic>
      <p:sp>
        <p:nvSpPr>
          <p:cNvPr id="16"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80" name="进程"/>
          <p:cNvSpPr/>
          <p:nvPr/>
        </p:nvSpPr>
        <p:spPr>
          <a:xfrm>
            <a:off x="1056799" y="3056827"/>
            <a:ext cx="276059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881"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82"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883"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884" name="2. 动态性"/>
          <p:cNvSpPr/>
          <p:nvPr/>
        </p:nvSpPr>
        <p:spPr>
          <a:xfrm>
            <a:off x="787007" y="6282855"/>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885" name="3. 独立性"/>
          <p:cNvSpPr/>
          <p:nvPr/>
        </p:nvSpPr>
        <p:spPr>
          <a:xfrm>
            <a:off x="787007" y="7551146"/>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886" name="4. 异步性"/>
          <p:cNvSpPr/>
          <p:nvPr/>
        </p:nvSpPr>
        <p:spPr>
          <a:xfrm>
            <a:off x="767995" y="8844838"/>
            <a:ext cx="295513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4. 异步性</a:t>
            </a:r>
          </a:p>
        </p:txBody>
      </p:sp>
      <p:sp>
        <p:nvSpPr>
          <p:cNvPr id="887" name="进程的执行时断时续，何时执行、何时暂停都无法预知"/>
          <p:cNvSpPr/>
          <p:nvPr/>
        </p:nvSpPr>
        <p:spPr>
          <a:xfrm>
            <a:off x="4646297" y="8878721"/>
            <a:ext cx="1549142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a:latin typeface="Lantinghei SC Demibold" charset="-122"/>
                <a:ea typeface="Lantinghei SC Demibold" charset="-122"/>
                <a:cs typeface="Lantinghei SC Demibold" charset="-122"/>
              </a:rPr>
              <a:t>进程的执行时断时续，何时执行、何时暂停都</a:t>
            </a:r>
            <a:r>
              <a:rPr>
                <a:solidFill>
                  <a:schemeClr val="accent5"/>
                </a:solidFill>
                <a:latin typeface="Lantinghei SC Demibold" charset="-122"/>
                <a:ea typeface="Lantinghei SC Demibold" charset="-122"/>
                <a:cs typeface="Lantinghei SC Demibold" charset="-122"/>
              </a:rPr>
              <a:t>无法预知</a:t>
            </a:r>
          </a:p>
        </p:txBody>
      </p:sp>
      <p:sp>
        <p:nvSpPr>
          <p:cNvPr id="888" name="进程的特征"/>
          <p:cNvSpPr/>
          <p:nvPr/>
        </p:nvSpPr>
        <p:spPr>
          <a:xfrm>
            <a:off x="435982" y="910069"/>
            <a:ext cx="4128010"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890" name="独立运行和资源调度的基本单位"/>
          <p:cNvSpPr/>
          <p:nvPr/>
        </p:nvSpPr>
        <p:spPr>
          <a:xfrm>
            <a:off x="4673880" y="7585029"/>
            <a:ext cx="907940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dirty="0">
                <a:latin typeface="Lantinghei SC Demibold" charset="-122"/>
                <a:ea typeface="Lantinghei SC Demibold" charset="-122"/>
                <a:cs typeface="Lantinghei SC Demibold" charset="-122"/>
              </a:rPr>
              <a:t>独立运行和资源调度的</a:t>
            </a:r>
            <a:r>
              <a:rPr dirty="0">
                <a:solidFill>
                  <a:schemeClr val="accent5"/>
                </a:solidFill>
                <a:latin typeface="Lantinghei SC Demibold" charset="-122"/>
                <a:ea typeface="Lantinghei SC Demibold" charset="-122"/>
                <a:cs typeface="Lantinghei SC Demibold" charset="-122"/>
              </a:rPr>
              <a:t>基本单位</a:t>
            </a:r>
          </a:p>
        </p:txBody>
      </p:sp>
      <p:sp>
        <p:nvSpPr>
          <p:cNvPr id="891"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sp>
        <p:nvSpPr>
          <p:cNvPr id="892" name="进程是实体的执行过程"/>
          <p:cNvSpPr/>
          <p:nvPr/>
        </p:nvSpPr>
        <p:spPr>
          <a:xfrm>
            <a:off x="4713461" y="6261099"/>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进程是实体的</a:t>
            </a:r>
            <a:r>
              <a:rPr>
                <a:solidFill>
                  <a:schemeClr val="accent5"/>
                </a:solidFill>
              </a:rPr>
              <a:t>执行过程</a:t>
            </a:r>
          </a:p>
        </p:txBody>
      </p:sp>
      <p:pic>
        <p:nvPicPr>
          <p:cNvPr id="893" name="屏幕快照 2019-03-03 下午8.01.18.png" descr="屏幕快照 2019-03-03 下午8.01.18.png"/>
          <p:cNvPicPr>
            <a:picLocks noChangeAspect="1"/>
          </p:cNvPicPr>
          <p:nvPr/>
        </p:nvPicPr>
        <p:blipFill>
          <a:blip r:embed="rId5">
            <a:extLst/>
          </a:blip>
          <a:stretch>
            <a:fillRect/>
          </a:stretch>
        </p:blipFill>
        <p:spPr>
          <a:xfrm>
            <a:off x="18597706" y="960256"/>
            <a:ext cx="4896876" cy="1546383"/>
          </a:xfrm>
          <a:prstGeom prst="rect">
            <a:avLst/>
          </a:prstGeom>
          <a:ln w="12700">
            <a:miter lim="400000"/>
          </a:ln>
        </p:spPr>
      </p:pic>
      <p:sp>
        <p:nvSpPr>
          <p:cNvPr id="89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18"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583"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584"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585"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586"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587"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58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8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28587589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9" name="进程"/>
          <p:cNvSpPr/>
          <p:nvPr/>
        </p:nvSpPr>
        <p:spPr>
          <a:xfrm>
            <a:off x="1056799" y="3056827"/>
            <a:ext cx="2760597"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7200">
                <a:solidFill>
                  <a:srgbClr val="FFFFFF"/>
                </a:solidFill>
                <a:latin typeface="Lantinghei SC Demibold"/>
                <a:ea typeface="Lantinghei SC Demibold"/>
                <a:cs typeface="Lantinghei SC Demibold"/>
                <a:sym typeface="Lantinghei SC Demibold"/>
              </a:defRPr>
            </a:lvl1pPr>
          </a:lstStyle>
          <a:p>
            <a:r>
              <a:t>进程</a:t>
            </a:r>
          </a:p>
        </p:txBody>
      </p:sp>
      <p:sp>
        <p:nvSpPr>
          <p:cNvPr id="90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01" name="允许并发执行的程序在某个数据集合上的运行过程"/>
          <p:cNvSpPr/>
          <p:nvPr/>
        </p:nvSpPr>
        <p:spPr>
          <a:xfrm>
            <a:off x="4354793" y="2802827"/>
            <a:ext cx="7634592"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latin typeface="Lantinghei SC Extralight"/>
                <a:ea typeface="Lantinghei SC Extralight"/>
                <a:cs typeface="Lantinghei SC Extralight"/>
                <a:sym typeface="Lantinghei SC Extralight"/>
              </a:defRPr>
            </a:pPr>
            <a:r>
              <a:t>允许并发执行的</a:t>
            </a:r>
            <a:r>
              <a:rPr>
                <a:latin typeface="Lantinghei SC Demibold"/>
                <a:ea typeface="Lantinghei SC Demibold"/>
                <a:cs typeface="Lantinghei SC Demibold"/>
                <a:sym typeface="Lantinghei SC Demibold"/>
              </a:rPr>
              <a:t>程序</a:t>
            </a:r>
            <a:r>
              <a:t>在某个</a:t>
            </a:r>
            <a:r>
              <a:rPr>
                <a:latin typeface="Lantinghei SC Demibold"/>
                <a:ea typeface="Lantinghei SC Demibold"/>
                <a:cs typeface="Lantinghei SC Demibold"/>
                <a:sym typeface="Lantinghei SC Demibold"/>
              </a:rPr>
              <a:t>数据集合</a:t>
            </a:r>
            <a:r>
              <a:t>上的</a:t>
            </a:r>
            <a:r>
              <a:rPr>
                <a:latin typeface="Lantinghei SC Demibold"/>
                <a:ea typeface="Lantinghei SC Demibold"/>
                <a:cs typeface="Lantinghei SC Demibold"/>
                <a:sym typeface="Lantinghei SC Demibold"/>
              </a:rPr>
              <a:t>运行过程</a:t>
            </a:r>
          </a:p>
        </p:txBody>
      </p:sp>
      <p:sp>
        <p:nvSpPr>
          <p:cNvPr id="902" name="1. 并发性"/>
          <p:cNvSpPr/>
          <p:nvPr/>
        </p:nvSpPr>
        <p:spPr>
          <a:xfrm>
            <a:off x="787007" y="5014563"/>
            <a:ext cx="286464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903" name="2. 动态性"/>
          <p:cNvSpPr/>
          <p:nvPr/>
        </p:nvSpPr>
        <p:spPr>
          <a:xfrm>
            <a:off x="787007" y="6282855"/>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904" name="3. 独立性"/>
          <p:cNvSpPr/>
          <p:nvPr/>
        </p:nvSpPr>
        <p:spPr>
          <a:xfrm>
            <a:off x="787007" y="7551146"/>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905" name="4. 异步性"/>
          <p:cNvSpPr/>
          <p:nvPr/>
        </p:nvSpPr>
        <p:spPr>
          <a:xfrm>
            <a:off x="767995" y="8844838"/>
            <a:ext cx="295513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4. 异步性</a:t>
            </a:r>
          </a:p>
        </p:txBody>
      </p:sp>
      <p:sp>
        <p:nvSpPr>
          <p:cNvPr id="906" name="5. 结构特征"/>
          <p:cNvSpPr/>
          <p:nvPr/>
        </p:nvSpPr>
        <p:spPr>
          <a:xfrm>
            <a:off x="785567" y="10163929"/>
            <a:ext cx="35575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5. 结构特征</a:t>
            </a:r>
          </a:p>
        </p:txBody>
      </p:sp>
      <p:sp>
        <p:nvSpPr>
          <p:cNvPr id="907" name="进程实体包括用户正文段、用户数据段和进程控制块"/>
          <p:cNvSpPr/>
          <p:nvPr/>
        </p:nvSpPr>
        <p:spPr>
          <a:xfrm>
            <a:off x="4627190" y="10205066"/>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a:latin typeface="Lantinghei SC Demibold" charset="-122"/>
                <a:ea typeface="Lantinghei SC Demibold" charset="-122"/>
                <a:cs typeface="Lantinghei SC Demibold" charset="-122"/>
              </a:rPr>
              <a:t>进程实体包括用户</a:t>
            </a:r>
            <a:r>
              <a:rPr>
                <a:solidFill>
                  <a:schemeClr val="accent5"/>
                </a:solidFill>
                <a:latin typeface="Lantinghei SC Demibold" charset="-122"/>
                <a:ea typeface="Lantinghei SC Demibold" charset="-122"/>
                <a:cs typeface="Lantinghei SC Demibold" charset="-122"/>
              </a:rPr>
              <a:t>正文段</a:t>
            </a:r>
            <a:r>
              <a:rPr>
                <a:latin typeface="Lantinghei SC Demibold" charset="-122"/>
                <a:ea typeface="Lantinghei SC Demibold" charset="-122"/>
                <a:cs typeface="Lantinghei SC Demibold" charset="-122"/>
              </a:rPr>
              <a:t>、</a:t>
            </a:r>
            <a:r>
              <a:rPr>
                <a:solidFill>
                  <a:schemeClr val="accent5"/>
                </a:solidFill>
                <a:latin typeface="Lantinghei SC Demibold" charset="-122"/>
                <a:ea typeface="Lantinghei SC Demibold" charset="-122"/>
                <a:cs typeface="Lantinghei SC Demibold" charset="-122"/>
              </a:rPr>
              <a:t>用户数据段</a:t>
            </a:r>
            <a:r>
              <a:rPr>
                <a:latin typeface="Lantinghei SC Demibold" charset="-122"/>
                <a:ea typeface="Lantinghei SC Demibold" charset="-122"/>
                <a:cs typeface="Lantinghei SC Demibold" charset="-122"/>
              </a:rPr>
              <a:t>和</a:t>
            </a:r>
            <a:r>
              <a:rPr>
                <a:solidFill>
                  <a:schemeClr val="accent5"/>
                </a:solidFill>
                <a:latin typeface="Lantinghei SC Demibold" charset="-122"/>
                <a:ea typeface="Lantinghei SC Demibold" charset="-122"/>
                <a:cs typeface="Lantinghei SC Demibold" charset="-122"/>
              </a:rPr>
              <a:t>进程控制块</a:t>
            </a:r>
          </a:p>
        </p:txBody>
      </p:sp>
      <p:sp>
        <p:nvSpPr>
          <p:cNvPr id="90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09" name="进程的特征"/>
          <p:cNvSpPr/>
          <p:nvPr/>
        </p:nvSpPr>
        <p:spPr>
          <a:xfrm>
            <a:off x="435982" y="910069"/>
            <a:ext cx="4128010"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进程的特征</a:t>
            </a:r>
          </a:p>
        </p:txBody>
      </p:sp>
      <p:sp>
        <p:nvSpPr>
          <p:cNvPr id="911" name="进程的执行时断时续，何时执行、何时暂停都无法预知"/>
          <p:cNvSpPr/>
          <p:nvPr/>
        </p:nvSpPr>
        <p:spPr>
          <a:xfrm>
            <a:off x="4646297" y="8878721"/>
            <a:ext cx="15491420"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a:latin typeface="Lantinghei SC Demibold" charset="-122"/>
                <a:ea typeface="Lantinghei SC Demibold" charset="-122"/>
                <a:cs typeface="Lantinghei SC Demibold" charset="-122"/>
              </a:rPr>
              <a:t>进程的执行时断时续，何时执行、何时暂停都</a:t>
            </a:r>
            <a:r>
              <a:rPr>
                <a:solidFill>
                  <a:schemeClr val="accent5"/>
                </a:solidFill>
                <a:latin typeface="Lantinghei SC Demibold" charset="-122"/>
                <a:ea typeface="Lantinghei SC Demibold" charset="-122"/>
                <a:cs typeface="Lantinghei SC Demibold" charset="-122"/>
              </a:rPr>
              <a:t>无法预知</a:t>
            </a:r>
          </a:p>
        </p:txBody>
      </p:sp>
      <p:sp>
        <p:nvSpPr>
          <p:cNvPr id="912" name="独立运行和资源调度的基本单位"/>
          <p:cNvSpPr/>
          <p:nvPr/>
        </p:nvSpPr>
        <p:spPr>
          <a:xfrm>
            <a:off x="4673880" y="7585029"/>
            <a:ext cx="907940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Helvetica"/>
                <a:ea typeface="Helvetica"/>
                <a:cs typeface="Helvetica"/>
                <a:sym typeface="Helvetica"/>
              </a:defRPr>
            </a:pPr>
            <a:r>
              <a:rPr dirty="0">
                <a:latin typeface="Lantinghei SC Demibold" charset="-122"/>
                <a:ea typeface="Lantinghei SC Demibold" charset="-122"/>
                <a:cs typeface="Lantinghei SC Demibold" charset="-122"/>
              </a:rPr>
              <a:t>独立运行和资源调度的</a:t>
            </a:r>
            <a:r>
              <a:rPr dirty="0">
                <a:solidFill>
                  <a:schemeClr val="accent5"/>
                </a:solidFill>
                <a:latin typeface="Lantinghei SC Demibold" charset="-122"/>
                <a:ea typeface="Lantinghei SC Demibold" charset="-122"/>
                <a:cs typeface="Lantinghei SC Demibold" charset="-122"/>
              </a:rPr>
              <a:t>基本单位</a:t>
            </a:r>
          </a:p>
        </p:txBody>
      </p:sp>
      <p:sp>
        <p:nvSpPr>
          <p:cNvPr id="913" name="多个进程实体能在一段时间间隔内同时运行"/>
          <p:cNvSpPr/>
          <p:nvPr/>
        </p:nvSpPr>
        <p:spPr>
          <a:xfrm>
            <a:off x="4723342" y="5014563"/>
            <a:ext cx="116967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多个进程实体能</a:t>
            </a:r>
            <a:r>
              <a:rPr>
                <a:solidFill>
                  <a:schemeClr val="accent5"/>
                </a:solidFill>
              </a:rPr>
              <a:t>在一段时间间隔内同时运行</a:t>
            </a:r>
          </a:p>
        </p:txBody>
      </p:sp>
      <p:sp>
        <p:nvSpPr>
          <p:cNvPr id="914" name="进程是实体的执行过程"/>
          <p:cNvSpPr/>
          <p:nvPr/>
        </p:nvSpPr>
        <p:spPr>
          <a:xfrm>
            <a:off x="4713461" y="6261099"/>
            <a:ext cx="621030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defRPr sz="4800">
                <a:latin typeface="Lantinghei SC Demibold"/>
                <a:ea typeface="Lantinghei SC Demibold"/>
                <a:cs typeface="Lantinghei SC Demibold"/>
                <a:sym typeface="Lantinghei SC Demibold"/>
              </a:defRPr>
            </a:pPr>
            <a:r>
              <a:t>进程是实体的</a:t>
            </a:r>
            <a:r>
              <a:rPr>
                <a:solidFill>
                  <a:schemeClr val="accent5"/>
                </a:solidFill>
              </a:rPr>
              <a:t>执行过程</a:t>
            </a:r>
          </a:p>
        </p:txBody>
      </p:sp>
      <p:pic>
        <p:nvPicPr>
          <p:cNvPr id="915" name="屏幕快照 2019-03-03 下午8.01.18.png" descr="屏幕快照 2019-03-03 下午8.01.18.png"/>
          <p:cNvPicPr>
            <a:picLocks noChangeAspect="1"/>
          </p:cNvPicPr>
          <p:nvPr/>
        </p:nvPicPr>
        <p:blipFill>
          <a:blip r:embed="rId4">
            <a:extLst/>
          </a:blip>
          <a:stretch>
            <a:fillRect/>
          </a:stretch>
        </p:blipFill>
        <p:spPr>
          <a:xfrm>
            <a:off x="18597706" y="960256"/>
            <a:ext cx="4896876" cy="1546383"/>
          </a:xfrm>
          <a:prstGeom prst="rect">
            <a:avLst/>
          </a:prstGeom>
          <a:ln w="12700">
            <a:miter lim="400000"/>
          </a:ln>
        </p:spPr>
      </p:pic>
      <p:sp>
        <p:nvSpPr>
          <p:cNvPr id="20"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18"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19" name="1. 并发性"/>
          <p:cNvSpPr/>
          <p:nvPr/>
        </p:nvSpPr>
        <p:spPr>
          <a:xfrm>
            <a:off x="1472668" y="3262437"/>
            <a:ext cx="286464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920" name="E. 进程和现代操作系统的重要特征"/>
          <p:cNvSpPr/>
          <p:nvPr/>
        </p:nvSpPr>
        <p:spPr>
          <a:xfrm>
            <a:off x="7403130" y="9478837"/>
            <a:ext cx="974534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E. 进程和现代操作系统的重要特征</a:t>
            </a:r>
          </a:p>
        </p:txBody>
      </p:sp>
      <p:sp>
        <p:nvSpPr>
          <p:cNvPr id="921" name="2. 动态性"/>
          <p:cNvSpPr/>
          <p:nvPr/>
        </p:nvSpPr>
        <p:spPr>
          <a:xfrm>
            <a:off x="1433377" y="4907926"/>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922" name="A. 过程是动态的"/>
          <p:cNvSpPr/>
          <p:nvPr/>
        </p:nvSpPr>
        <p:spPr>
          <a:xfrm>
            <a:off x="7425217" y="3246562"/>
            <a:ext cx="451744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A. 过程是动态的</a:t>
            </a:r>
          </a:p>
        </p:txBody>
      </p:sp>
      <p:sp>
        <p:nvSpPr>
          <p:cNvPr id="923" name="3. 独立性"/>
          <p:cNvSpPr/>
          <p:nvPr/>
        </p:nvSpPr>
        <p:spPr>
          <a:xfrm>
            <a:off x="1433377" y="6553415"/>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924" name="D. 独立运行和资源调度的基本单位"/>
          <p:cNvSpPr/>
          <p:nvPr/>
        </p:nvSpPr>
        <p:spPr>
          <a:xfrm>
            <a:off x="7367887" y="8019527"/>
            <a:ext cx="9815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 独立运行和资源调度的基本单位</a:t>
            </a:r>
          </a:p>
        </p:txBody>
      </p:sp>
      <p:sp>
        <p:nvSpPr>
          <p:cNvPr id="925" name="4. 异步性"/>
          <p:cNvSpPr/>
          <p:nvPr/>
        </p:nvSpPr>
        <p:spPr>
          <a:xfrm>
            <a:off x="1427424" y="8033589"/>
            <a:ext cx="2955132"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4. 异步性</a:t>
            </a:r>
          </a:p>
        </p:txBody>
      </p:sp>
      <p:sp>
        <p:nvSpPr>
          <p:cNvPr id="926" name="B. 进程的执行时断时续，何时执行、何时暂停都无法预知"/>
          <p:cNvSpPr/>
          <p:nvPr/>
        </p:nvSpPr>
        <p:spPr>
          <a:xfrm>
            <a:off x="7385350" y="4873001"/>
            <a:ext cx="1613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B. 进程的执行时断时续，何时执行、何时暂停都无法预知</a:t>
            </a:r>
          </a:p>
        </p:txBody>
      </p:sp>
      <p:sp>
        <p:nvSpPr>
          <p:cNvPr id="927" name="5. 结构特征"/>
          <p:cNvSpPr/>
          <p:nvPr/>
        </p:nvSpPr>
        <p:spPr>
          <a:xfrm>
            <a:off x="1431937" y="9513762"/>
            <a:ext cx="35575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5. 结构特征</a:t>
            </a:r>
          </a:p>
        </p:txBody>
      </p:sp>
      <p:sp>
        <p:nvSpPr>
          <p:cNvPr id="928" name="C. 进程实体包括用户正文段、用户数据段和进程控制块"/>
          <p:cNvSpPr/>
          <p:nvPr/>
        </p:nvSpPr>
        <p:spPr>
          <a:xfrm>
            <a:off x="7367887" y="6560217"/>
            <a:ext cx="1553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 进程实体包括用户正文段、用户数据段和进程控制块</a:t>
            </a:r>
          </a:p>
        </p:txBody>
      </p:sp>
      <p:sp>
        <p:nvSpPr>
          <p:cNvPr id="929"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30"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pic>
        <p:nvPicPr>
          <p:cNvPr id="931" name="屏幕快照 2019-03-03 下午8.01.18.png" descr="屏幕快照 2019-03-03 下午8.01.18.png"/>
          <p:cNvPicPr>
            <a:picLocks noChangeAspect="1"/>
          </p:cNvPicPr>
          <p:nvPr/>
        </p:nvPicPr>
        <p:blipFill>
          <a:blip r:embed="rId2">
            <a:extLst/>
          </a:blip>
          <a:stretch>
            <a:fillRect/>
          </a:stretch>
        </p:blipFill>
        <p:spPr>
          <a:xfrm>
            <a:off x="18597706" y="960256"/>
            <a:ext cx="4896876" cy="1546383"/>
          </a:xfrm>
          <a:prstGeom prst="rect">
            <a:avLst/>
          </a:prstGeom>
          <a:ln w="12700">
            <a:miter lim="400000"/>
          </a:ln>
        </p:spPr>
      </p:pic>
      <p:sp>
        <p:nvSpPr>
          <p:cNvPr id="1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4"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35" name="1. 并发性"/>
          <p:cNvSpPr/>
          <p:nvPr/>
        </p:nvSpPr>
        <p:spPr>
          <a:xfrm>
            <a:off x="1472668" y="3262437"/>
            <a:ext cx="286464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1. 并发性</a:t>
            </a:r>
          </a:p>
        </p:txBody>
      </p:sp>
      <p:sp>
        <p:nvSpPr>
          <p:cNvPr id="936" name="E. 进程和现代操作系统的重要特征"/>
          <p:cNvSpPr/>
          <p:nvPr/>
        </p:nvSpPr>
        <p:spPr>
          <a:xfrm>
            <a:off x="7403130" y="9478837"/>
            <a:ext cx="974534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E. 进程和现代操作系统的重要特征</a:t>
            </a:r>
          </a:p>
        </p:txBody>
      </p:sp>
      <p:sp>
        <p:nvSpPr>
          <p:cNvPr id="937" name="2. 动态性"/>
          <p:cNvSpPr/>
          <p:nvPr/>
        </p:nvSpPr>
        <p:spPr>
          <a:xfrm>
            <a:off x="1433377" y="4907926"/>
            <a:ext cx="294322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2. 动态性</a:t>
            </a:r>
          </a:p>
        </p:txBody>
      </p:sp>
      <p:sp>
        <p:nvSpPr>
          <p:cNvPr id="938" name="A. 过程是动态的"/>
          <p:cNvSpPr/>
          <p:nvPr/>
        </p:nvSpPr>
        <p:spPr>
          <a:xfrm>
            <a:off x="7425217" y="3246562"/>
            <a:ext cx="4517442"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r>
              <a:t>A. 过程是动态的</a:t>
            </a:r>
          </a:p>
        </p:txBody>
      </p:sp>
      <p:sp>
        <p:nvSpPr>
          <p:cNvPr id="939" name="3. 独立性"/>
          <p:cNvSpPr/>
          <p:nvPr/>
        </p:nvSpPr>
        <p:spPr>
          <a:xfrm>
            <a:off x="1433377" y="6553415"/>
            <a:ext cx="29479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3. 独立性</a:t>
            </a:r>
          </a:p>
        </p:txBody>
      </p:sp>
      <p:sp>
        <p:nvSpPr>
          <p:cNvPr id="940" name="D. 独立运行和资源调度的基本单位"/>
          <p:cNvSpPr/>
          <p:nvPr/>
        </p:nvSpPr>
        <p:spPr>
          <a:xfrm>
            <a:off x="7367887" y="8019527"/>
            <a:ext cx="9815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D. 独立运行和资源调度的基本单位</a:t>
            </a:r>
          </a:p>
        </p:txBody>
      </p:sp>
      <p:sp>
        <p:nvSpPr>
          <p:cNvPr id="941" name="4. 异步性"/>
          <p:cNvSpPr/>
          <p:nvPr/>
        </p:nvSpPr>
        <p:spPr>
          <a:xfrm>
            <a:off x="1427424" y="8033589"/>
            <a:ext cx="2955132"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4. 异步性</a:t>
            </a:r>
          </a:p>
        </p:txBody>
      </p:sp>
      <p:sp>
        <p:nvSpPr>
          <p:cNvPr id="942" name="B. 进程的执行时断时续，何时执行、何时暂停都无法预知"/>
          <p:cNvSpPr/>
          <p:nvPr/>
        </p:nvSpPr>
        <p:spPr>
          <a:xfrm>
            <a:off x="7385350" y="4873001"/>
            <a:ext cx="16130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B. 进程的执行时断时续，何时执行、何时暂停都无法预知</a:t>
            </a:r>
          </a:p>
        </p:txBody>
      </p:sp>
      <p:sp>
        <p:nvSpPr>
          <p:cNvPr id="943" name="5. 结构特征"/>
          <p:cNvSpPr/>
          <p:nvPr/>
        </p:nvSpPr>
        <p:spPr>
          <a:xfrm>
            <a:off x="1431937" y="9513762"/>
            <a:ext cx="355758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defRPr sz="4800">
                <a:solidFill>
                  <a:schemeClr val="accent5"/>
                </a:solidFill>
                <a:latin typeface="Lantinghei SC Demibold"/>
                <a:ea typeface="Lantinghei SC Demibold"/>
                <a:cs typeface="Lantinghei SC Demibold"/>
                <a:sym typeface="Lantinghei SC Demibold"/>
              </a:defRPr>
            </a:pPr>
            <a:r>
              <a:t>5. 结构特征</a:t>
            </a:r>
          </a:p>
        </p:txBody>
      </p:sp>
      <p:sp>
        <p:nvSpPr>
          <p:cNvPr id="944" name="C. 进程实体包括用户正文段、用户数据段和进程控制块"/>
          <p:cNvSpPr/>
          <p:nvPr/>
        </p:nvSpPr>
        <p:spPr>
          <a:xfrm>
            <a:off x="7367887" y="6560217"/>
            <a:ext cx="1553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C. 进程实体包括用户正文段、用户数据段和进程控制块</a:t>
            </a:r>
          </a:p>
        </p:txBody>
      </p:sp>
      <p:sp>
        <p:nvSpPr>
          <p:cNvPr id="945" name="牛刀小试"/>
          <p:cNvSpPr/>
          <p:nvPr/>
        </p:nvSpPr>
        <p:spPr>
          <a:xfrm>
            <a:off x="1430727" y="1122662"/>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46" name="线条"/>
          <p:cNvSpPr/>
          <p:nvPr/>
        </p:nvSpPr>
        <p:spPr>
          <a:xfrm flipH="1" flipV="1">
            <a:off x="4428537" y="3744527"/>
            <a:ext cx="2924144" cy="6240137"/>
          </a:xfrm>
          <a:prstGeom prst="line">
            <a:avLst/>
          </a:prstGeom>
          <a:ln w="63500">
            <a:solidFill>
              <a:srgbClr val="000000"/>
            </a:solidFill>
            <a:miter lim="400000"/>
            <a:headEnd type="triangle"/>
          </a:ln>
        </p:spPr>
        <p:txBody>
          <a:bodyPr lIns="50800" tIns="50800" rIns="50800" bIns="50800" anchor="ctr"/>
          <a:lstStyle/>
          <a:p>
            <a:pPr>
              <a:defRPr sz="3200"/>
            </a:pPr>
            <a:endParaRPr/>
          </a:p>
        </p:txBody>
      </p:sp>
      <p:sp>
        <p:nvSpPr>
          <p:cNvPr id="947" name="线条"/>
          <p:cNvSpPr/>
          <p:nvPr/>
        </p:nvSpPr>
        <p:spPr>
          <a:xfrm flipH="1">
            <a:off x="4282315" y="3675475"/>
            <a:ext cx="3062388" cy="1694695"/>
          </a:xfrm>
          <a:prstGeom prst="line">
            <a:avLst/>
          </a:prstGeom>
          <a:ln w="63500">
            <a:solidFill>
              <a:srgbClr val="000000"/>
            </a:solidFill>
            <a:miter lim="400000"/>
            <a:headEnd type="triangle"/>
          </a:ln>
        </p:spPr>
        <p:txBody>
          <a:bodyPr lIns="50800" tIns="50800" rIns="50800" bIns="50800" anchor="ctr"/>
          <a:lstStyle/>
          <a:p>
            <a:pPr>
              <a:defRPr sz="3200"/>
            </a:pPr>
            <a:endParaRPr/>
          </a:p>
        </p:txBody>
      </p:sp>
      <p:sp>
        <p:nvSpPr>
          <p:cNvPr id="948" name="线条"/>
          <p:cNvSpPr/>
          <p:nvPr/>
        </p:nvSpPr>
        <p:spPr>
          <a:xfrm flipH="1" flipV="1">
            <a:off x="4387107" y="7039807"/>
            <a:ext cx="2999888" cy="1310239"/>
          </a:xfrm>
          <a:prstGeom prst="line">
            <a:avLst/>
          </a:prstGeom>
          <a:ln w="63500">
            <a:solidFill>
              <a:srgbClr val="000000"/>
            </a:solidFill>
            <a:miter lim="400000"/>
            <a:headEnd type="triangle"/>
          </a:ln>
        </p:spPr>
        <p:txBody>
          <a:bodyPr lIns="50800" tIns="50800" rIns="50800" bIns="50800" anchor="ctr"/>
          <a:lstStyle/>
          <a:p>
            <a:pPr>
              <a:defRPr sz="3200"/>
            </a:pPr>
            <a:endParaRPr/>
          </a:p>
        </p:txBody>
      </p:sp>
      <p:sp>
        <p:nvSpPr>
          <p:cNvPr id="949" name="线条"/>
          <p:cNvSpPr/>
          <p:nvPr/>
        </p:nvSpPr>
        <p:spPr>
          <a:xfrm flipH="1">
            <a:off x="5061919" y="7048501"/>
            <a:ext cx="2294404" cy="2913856"/>
          </a:xfrm>
          <a:prstGeom prst="line">
            <a:avLst/>
          </a:prstGeom>
          <a:ln w="63500">
            <a:solidFill>
              <a:srgbClr val="000000"/>
            </a:solidFill>
            <a:miter lim="400000"/>
            <a:headEnd type="triangle"/>
          </a:ln>
        </p:spPr>
        <p:txBody>
          <a:bodyPr lIns="50800" tIns="50800" rIns="50800" bIns="50800" anchor="ctr"/>
          <a:lstStyle/>
          <a:p>
            <a:pPr>
              <a:defRPr sz="3200"/>
            </a:pPr>
            <a:endParaRPr/>
          </a:p>
        </p:txBody>
      </p:sp>
      <p:sp>
        <p:nvSpPr>
          <p:cNvPr id="950" name="线条"/>
          <p:cNvSpPr/>
          <p:nvPr/>
        </p:nvSpPr>
        <p:spPr>
          <a:xfrm flipH="1">
            <a:off x="4798457" y="5630138"/>
            <a:ext cx="2656078" cy="2765141"/>
          </a:xfrm>
          <a:prstGeom prst="line">
            <a:avLst/>
          </a:prstGeom>
          <a:ln w="63500">
            <a:solidFill>
              <a:srgbClr val="000000"/>
            </a:solidFill>
            <a:miter lim="400000"/>
            <a:headEnd type="triangle"/>
          </a:ln>
        </p:spPr>
        <p:txBody>
          <a:bodyPr lIns="50800" tIns="50800" rIns="50800" bIns="50800" anchor="ctr"/>
          <a:lstStyle/>
          <a:p>
            <a:pPr>
              <a:defRPr sz="3200"/>
            </a:pPr>
            <a:endParaRPr/>
          </a:p>
        </p:txBody>
      </p:sp>
      <p:sp>
        <p:nvSpPr>
          <p:cNvPr id="95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pic>
        <p:nvPicPr>
          <p:cNvPr id="952" name="屏幕快照 2019-03-03 下午8.01.18.png" descr="屏幕快照 2019-03-03 下午8.01.18.png"/>
          <p:cNvPicPr>
            <a:picLocks noChangeAspect="1"/>
          </p:cNvPicPr>
          <p:nvPr/>
        </p:nvPicPr>
        <p:blipFill>
          <a:blip r:embed="rId2">
            <a:extLst/>
          </a:blip>
          <a:stretch>
            <a:fillRect/>
          </a:stretch>
        </p:blipFill>
        <p:spPr>
          <a:xfrm>
            <a:off x="18597706" y="960256"/>
            <a:ext cx="4896876" cy="1546383"/>
          </a:xfrm>
          <a:prstGeom prst="rect">
            <a:avLst/>
          </a:prstGeom>
          <a:ln w="12700">
            <a:miter lim="400000"/>
          </a:ln>
        </p:spPr>
      </p:pic>
      <p:sp>
        <p:nvSpPr>
          <p:cNvPr id="22"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5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56" name="1604…"/>
          <p:cNvSpPr/>
          <p:nvPr/>
        </p:nvSpPr>
        <p:spPr>
          <a:xfrm>
            <a:off x="8087915" y="3873500"/>
            <a:ext cx="82081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下列不属于进程特性的是（）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多样性</a:t>
            </a:r>
          </a:p>
          <a:p>
            <a:pPr algn="l">
              <a:defRPr sz="4800">
                <a:latin typeface="Lantinghei SC Extralight"/>
                <a:ea typeface="Lantinghei SC Extralight"/>
                <a:cs typeface="Lantinghei SC Extralight"/>
                <a:sym typeface="Lantinghei SC Extralight"/>
              </a:defRPr>
            </a:pPr>
            <a:r>
              <a:t>B. 动态性</a:t>
            </a:r>
          </a:p>
          <a:p>
            <a:pPr algn="l">
              <a:defRPr sz="4800">
                <a:latin typeface="Lantinghei SC Extralight"/>
                <a:ea typeface="Lantinghei SC Extralight"/>
                <a:cs typeface="Lantinghei SC Extralight"/>
                <a:sym typeface="Lantinghei SC Extralight"/>
              </a:defRPr>
            </a:pPr>
            <a:r>
              <a:t>C. 并发性</a:t>
            </a:r>
          </a:p>
          <a:p>
            <a:pPr algn="l">
              <a:defRPr sz="4800">
                <a:latin typeface="Lantinghei SC Extralight"/>
                <a:ea typeface="Lantinghei SC Extralight"/>
                <a:cs typeface="Lantinghei SC Extralight"/>
                <a:sym typeface="Lantinghei SC Extralight"/>
              </a:defRPr>
            </a:pPr>
            <a:r>
              <a:t>D. 异步性</a:t>
            </a:r>
          </a:p>
        </p:txBody>
      </p:sp>
      <p:sp>
        <p:nvSpPr>
          <p:cNvPr id="95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5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6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62" name="1604…"/>
          <p:cNvSpPr/>
          <p:nvPr/>
        </p:nvSpPr>
        <p:spPr>
          <a:xfrm>
            <a:off x="8087915" y="3873500"/>
            <a:ext cx="8686801"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1604</a:t>
            </a:r>
          </a:p>
          <a:p>
            <a:pPr algn="l">
              <a:defRPr sz="4800">
                <a:latin typeface="Lantinghei SC Extralight"/>
                <a:ea typeface="Lantinghei SC Extralight"/>
                <a:cs typeface="Lantinghei SC Extralight"/>
                <a:sym typeface="Lantinghei SC Extralight"/>
              </a:defRPr>
            </a:pPr>
            <a:r>
              <a:t>下列不属于进程特性的是（</a:t>
            </a:r>
            <a:r>
              <a:rPr>
                <a:solidFill>
                  <a:schemeClr val="accent5"/>
                </a:solidFill>
                <a:latin typeface="Lantinghei SC Demibold"/>
                <a:ea typeface="Lantinghei SC Demibold"/>
                <a:cs typeface="Lantinghei SC Demibold"/>
                <a:sym typeface="Lantinghei SC Demibold"/>
              </a:rPr>
              <a:t>A</a:t>
            </a:r>
            <a:r>
              <a:t>）</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多样性</a:t>
            </a:r>
          </a:p>
          <a:p>
            <a:pPr algn="l">
              <a:defRPr sz="4800">
                <a:latin typeface="Lantinghei SC Extralight"/>
                <a:ea typeface="Lantinghei SC Extralight"/>
                <a:cs typeface="Lantinghei SC Extralight"/>
                <a:sym typeface="Lantinghei SC Extralight"/>
              </a:defRPr>
            </a:pPr>
            <a:r>
              <a:t>B. 动态性</a:t>
            </a:r>
          </a:p>
          <a:p>
            <a:pPr algn="l">
              <a:defRPr sz="4800">
                <a:latin typeface="Lantinghei SC Extralight"/>
                <a:ea typeface="Lantinghei SC Extralight"/>
                <a:cs typeface="Lantinghei SC Extralight"/>
                <a:sym typeface="Lantinghei SC Extralight"/>
              </a:defRPr>
            </a:pPr>
            <a:r>
              <a:t>C. 并发性</a:t>
            </a:r>
          </a:p>
          <a:p>
            <a:pPr algn="l">
              <a:defRPr sz="4800">
                <a:latin typeface="Lantinghei SC Extralight"/>
                <a:ea typeface="Lantinghei SC Extralight"/>
                <a:cs typeface="Lantinghei SC Extralight"/>
                <a:sym typeface="Lantinghei SC Extralight"/>
              </a:defRPr>
            </a:pPr>
            <a:r>
              <a:t>D. 异步性</a:t>
            </a:r>
          </a:p>
        </p:txBody>
      </p:sp>
      <p:sp>
        <p:nvSpPr>
          <p:cNvPr id="96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64"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pic>
        <p:nvPicPr>
          <p:cNvPr id="967" name="未知.png" descr="未知.png"/>
          <p:cNvPicPr>
            <a:picLocks noChangeAspect="1"/>
          </p:cNvPicPr>
          <p:nvPr/>
        </p:nvPicPr>
        <p:blipFill>
          <a:blip r:embed="rId2">
            <a:extLst/>
          </a:blip>
          <a:stretch>
            <a:fillRect/>
          </a:stretch>
        </p:blipFill>
        <p:spPr>
          <a:xfrm>
            <a:off x="4205254" y="2831057"/>
            <a:ext cx="12701" cy="12701"/>
          </a:xfrm>
          <a:prstGeom prst="rect">
            <a:avLst/>
          </a:prstGeom>
          <a:ln w="12700">
            <a:miter lim="400000"/>
          </a:ln>
        </p:spPr>
      </p:pic>
      <p:pic>
        <p:nvPicPr>
          <p:cNvPr id="968" name="未知.png" descr="未知.png"/>
          <p:cNvPicPr>
            <a:picLocks noChangeAspect="1"/>
          </p:cNvPicPr>
          <p:nvPr/>
        </p:nvPicPr>
        <p:blipFill>
          <a:blip r:embed="rId2">
            <a:extLst/>
          </a:blip>
          <a:stretch>
            <a:fillRect/>
          </a:stretch>
        </p:blipFill>
        <p:spPr>
          <a:xfrm>
            <a:off x="6534150" y="10671451"/>
            <a:ext cx="12700" cy="12701"/>
          </a:xfrm>
          <a:prstGeom prst="rect">
            <a:avLst/>
          </a:prstGeom>
          <a:ln w="12700">
            <a:miter lim="400000"/>
          </a:ln>
        </p:spPr>
      </p:pic>
      <p:sp>
        <p:nvSpPr>
          <p:cNvPr id="969" name="1304…"/>
          <p:cNvSpPr/>
          <p:nvPr/>
        </p:nvSpPr>
        <p:spPr>
          <a:xfrm>
            <a:off x="3515915" y="3873500"/>
            <a:ext cx="173521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a:t>
            </a:r>
          </a:p>
          <a:p>
            <a:pPr algn="l">
              <a:defRPr sz="4800">
                <a:latin typeface="Lantinghei SC Extralight"/>
                <a:ea typeface="Lantinghei SC Extralight"/>
                <a:cs typeface="Lantinghei SC Extralight"/>
                <a:sym typeface="Lantinghei SC Extralight"/>
              </a:defRPr>
            </a:pPr>
            <a:r>
              <a:t>把一个程序在一个数据集上的一次执行称为一个进程，所以（）</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进程与数据是一一对应的</a:t>
            </a:r>
          </a:p>
          <a:p>
            <a:pPr algn="l">
              <a:defRPr sz="4800">
                <a:latin typeface="Lantinghei SC Extralight"/>
                <a:ea typeface="Lantinghei SC Extralight"/>
                <a:cs typeface="Lantinghei SC Extralight"/>
                <a:sym typeface="Lantinghei SC Extralight"/>
              </a:defRPr>
            </a:pPr>
            <a:r>
              <a:t>B. 进程是动态的</a:t>
            </a:r>
          </a:p>
          <a:p>
            <a:pPr algn="l">
              <a:defRPr sz="4800">
                <a:latin typeface="Lantinghei SC Extralight"/>
                <a:ea typeface="Lantinghei SC Extralight"/>
                <a:cs typeface="Lantinghei SC Extralight"/>
                <a:sym typeface="Lantinghei SC Extralight"/>
              </a:defRPr>
            </a:pPr>
            <a:r>
              <a:t>C. 进程是不能被中断的</a:t>
            </a:r>
          </a:p>
          <a:p>
            <a:pPr algn="l">
              <a:defRPr sz="4800">
                <a:latin typeface="Lantinghei SC Extralight"/>
                <a:ea typeface="Lantinghei SC Extralight"/>
                <a:cs typeface="Lantinghei SC Extralight"/>
                <a:sym typeface="Lantinghei SC Extralight"/>
              </a:defRPr>
            </a:pPr>
            <a:r>
              <a:t>D. 进程的执行速度是可预知的</a:t>
            </a:r>
          </a:p>
        </p:txBody>
      </p:sp>
      <p:sp>
        <p:nvSpPr>
          <p:cNvPr id="970"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71"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72"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pic>
        <p:nvPicPr>
          <p:cNvPr id="975" name="未知.png" descr="未知.png"/>
          <p:cNvPicPr>
            <a:picLocks noChangeAspect="1"/>
          </p:cNvPicPr>
          <p:nvPr/>
        </p:nvPicPr>
        <p:blipFill>
          <a:blip r:embed="rId2">
            <a:extLst/>
          </a:blip>
          <a:stretch>
            <a:fillRect/>
          </a:stretch>
        </p:blipFill>
        <p:spPr>
          <a:xfrm>
            <a:off x="4205254" y="2831057"/>
            <a:ext cx="12701" cy="12701"/>
          </a:xfrm>
          <a:prstGeom prst="rect">
            <a:avLst/>
          </a:prstGeom>
          <a:ln w="12700">
            <a:miter lim="400000"/>
          </a:ln>
        </p:spPr>
      </p:pic>
      <p:pic>
        <p:nvPicPr>
          <p:cNvPr id="976" name="未知.png" descr="未知.png"/>
          <p:cNvPicPr>
            <a:picLocks noChangeAspect="1"/>
          </p:cNvPicPr>
          <p:nvPr/>
        </p:nvPicPr>
        <p:blipFill>
          <a:blip r:embed="rId2">
            <a:extLst/>
          </a:blip>
          <a:stretch>
            <a:fillRect/>
          </a:stretch>
        </p:blipFill>
        <p:spPr>
          <a:xfrm>
            <a:off x="6534150" y="10671451"/>
            <a:ext cx="12700" cy="12701"/>
          </a:xfrm>
          <a:prstGeom prst="rect">
            <a:avLst/>
          </a:prstGeom>
          <a:ln w="12700">
            <a:miter lim="400000"/>
          </a:ln>
        </p:spPr>
      </p:pic>
      <p:sp>
        <p:nvSpPr>
          <p:cNvPr id="977" name="1304…"/>
          <p:cNvSpPr/>
          <p:nvPr/>
        </p:nvSpPr>
        <p:spPr>
          <a:xfrm>
            <a:off x="3515915" y="3873500"/>
            <a:ext cx="17835564"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a:t>
            </a:r>
          </a:p>
          <a:p>
            <a:pPr algn="l">
              <a:defRPr sz="4800">
                <a:latin typeface="Lantinghei SC Extralight"/>
                <a:ea typeface="Lantinghei SC Extralight"/>
                <a:cs typeface="Lantinghei SC Extralight"/>
                <a:sym typeface="Lantinghei SC Extralight"/>
              </a:defRPr>
            </a:pPr>
            <a:r>
              <a:t>把一个程序在一个数据集上的一次执行称为一个进程，所以（</a:t>
            </a:r>
            <a:r>
              <a:rPr>
                <a:solidFill>
                  <a:schemeClr val="accent5"/>
                </a:solidFill>
                <a:latin typeface="Lantinghei SC Demibold"/>
                <a:ea typeface="Lantinghei SC Demibold"/>
                <a:cs typeface="Lantinghei SC Demibold"/>
                <a:sym typeface="Lantinghei SC Demibold"/>
              </a:rPr>
              <a:t>B</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进程与数据是一一对应的</a:t>
            </a:r>
          </a:p>
          <a:p>
            <a:pPr algn="l">
              <a:defRPr sz="4800">
                <a:solidFill>
                  <a:schemeClr val="accent5"/>
                </a:solidFill>
                <a:latin typeface="Lantinghei SC Extralight"/>
                <a:ea typeface="Lantinghei SC Extralight"/>
                <a:cs typeface="Lantinghei SC Extralight"/>
                <a:sym typeface="Lantinghei SC Extralight"/>
              </a:defRPr>
            </a:pPr>
            <a:r>
              <a:t>B. 进程是动态的</a:t>
            </a:r>
          </a:p>
          <a:p>
            <a:pPr algn="l">
              <a:defRPr sz="4800">
                <a:latin typeface="Lantinghei SC Extralight"/>
                <a:ea typeface="Lantinghei SC Extralight"/>
                <a:cs typeface="Lantinghei SC Extralight"/>
                <a:sym typeface="Lantinghei SC Extralight"/>
              </a:defRPr>
            </a:pPr>
            <a:r>
              <a:t>C. 进程是不能被中断的</a:t>
            </a:r>
          </a:p>
          <a:p>
            <a:pPr algn="l">
              <a:defRPr sz="4800">
                <a:latin typeface="Lantinghei SC Extralight"/>
                <a:ea typeface="Lantinghei SC Extralight"/>
                <a:cs typeface="Lantinghei SC Extralight"/>
                <a:sym typeface="Lantinghei SC Extralight"/>
              </a:defRPr>
            </a:pPr>
            <a:r>
              <a:t>D. 进程的执行速度是可预知的</a:t>
            </a:r>
          </a:p>
        </p:txBody>
      </p:sp>
      <p:sp>
        <p:nvSpPr>
          <p:cNvPr id="978"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79"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80"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9"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83" name="文本"/>
          <p:cNvSpPr/>
          <p:nvPr/>
        </p:nvSpPr>
        <p:spPr>
          <a:xfrm>
            <a:off x="11728449" y="12765819"/>
            <a:ext cx="927101" cy="673101"/>
          </a:xfrm>
          <a:prstGeom prst="rect">
            <a:avLst/>
          </a:prstGeom>
          <a:solidFill>
            <a:srgbClr val="FFFFFF"/>
          </a:solidFill>
          <a:ln w="12700">
            <a:miter lim="400000"/>
          </a:ln>
        </p:spPr>
        <p:txBody>
          <a:bodyPr wrap="none" lIns="50800" tIns="50800" rIns="50800" bIns="50800" anchor="ctr">
            <a:spAutoFit/>
          </a:bodyPr>
          <a:lstStyle/>
          <a:p>
            <a:pPr>
              <a:defRPr sz="3200">
                <a:solidFill>
                  <a:srgbClr val="797979"/>
                </a:solidFill>
                <a:latin typeface="SF Pro Display Regular"/>
                <a:ea typeface="SF Pro Display Regular"/>
                <a:cs typeface="SF Pro Display Regular"/>
                <a:sym typeface="SF Pro Display Regular"/>
              </a:defRPr>
            </a:pPr>
            <a:endParaRPr/>
          </a:p>
        </p:txBody>
      </p:sp>
      <p:sp>
        <p:nvSpPr>
          <p:cNvPr id="984" name="1204…"/>
          <p:cNvSpPr/>
          <p:nvPr/>
        </p:nvSpPr>
        <p:spPr>
          <a:xfrm>
            <a:off x="3148864" y="3873500"/>
            <a:ext cx="18086271"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1204</a:t>
            </a:r>
          </a:p>
          <a:p>
            <a:pPr algn="l">
              <a:defRPr sz="4800">
                <a:latin typeface="Lantinghei SC Extralight"/>
                <a:ea typeface="Lantinghei SC Extralight"/>
                <a:cs typeface="Lantinghei SC Extralight"/>
                <a:sym typeface="Lantinghei SC Extralight"/>
              </a:defRPr>
            </a:pPr>
            <a:r>
              <a:t>进程有若干特征，它们是（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进程是静态的、有多种状态；多个进程可以对应于相同的程序</a:t>
            </a:r>
          </a:p>
          <a:p>
            <a:pPr algn="l">
              <a:defRPr sz="4800">
                <a:latin typeface="Lantinghei SC Extralight"/>
                <a:ea typeface="Lantinghei SC Extralight"/>
                <a:cs typeface="Lantinghei SC Extralight"/>
                <a:sym typeface="Lantinghei SC Extralight"/>
              </a:defRPr>
            </a:pPr>
            <a:r>
              <a:t>B. 进程是动态的、只有一种状态；多个进程可以对应于相同的程序</a:t>
            </a:r>
          </a:p>
          <a:p>
            <a:pPr algn="l">
              <a:defRPr sz="4800">
                <a:latin typeface="Lantinghei SC Extralight"/>
                <a:ea typeface="Lantinghei SC Extralight"/>
                <a:cs typeface="Lantinghei SC Extralight"/>
                <a:sym typeface="Lantinghei SC Extralight"/>
              </a:defRPr>
            </a:pPr>
            <a:r>
              <a:t>C. 进程是动态的、有多种状态；多个进程不可以对应于相同的程序</a:t>
            </a:r>
          </a:p>
          <a:p>
            <a:pPr algn="l">
              <a:defRPr sz="4800">
                <a:latin typeface="Lantinghei SC Extralight"/>
                <a:ea typeface="Lantinghei SC Extralight"/>
                <a:cs typeface="Lantinghei SC Extralight"/>
                <a:sym typeface="Lantinghei SC Extralight"/>
              </a:defRPr>
            </a:pPr>
            <a:r>
              <a:t>D. 进程是动态的、有多种状态；多个进程可以对应于相同的程序</a:t>
            </a:r>
          </a:p>
        </p:txBody>
      </p:sp>
      <p:sp>
        <p:nvSpPr>
          <p:cNvPr id="985"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86"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87"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8"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0" name="1204…"/>
          <p:cNvSpPr/>
          <p:nvPr/>
        </p:nvSpPr>
        <p:spPr>
          <a:xfrm>
            <a:off x="3148864" y="3873500"/>
            <a:ext cx="18086271"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1204</a:t>
            </a:r>
          </a:p>
          <a:p>
            <a:pPr algn="l">
              <a:defRPr sz="4800">
                <a:latin typeface="Lantinghei SC Extralight"/>
                <a:ea typeface="Lantinghei SC Extralight"/>
                <a:cs typeface="Lantinghei SC Extralight"/>
                <a:sym typeface="Lantinghei SC Extralight"/>
              </a:defRPr>
            </a:pPr>
            <a:r>
              <a:t>进程有若干特征，它们是（</a:t>
            </a:r>
            <a:r>
              <a:rPr>
                <a:solidFill>
                  <a:schemeClr val="accent5"/>
                </a:solidFill>
                <a:latin typeface="Lantinghei SC Demibold"/>
                <a:ea typeface="Lantinghei SC Demibold"/>
                <a:cs typeface="Lantinghei SC Demibold"/>
                <a:sym typeface="Lantinghei SC Demibold"/>
              </a:rPr>
              <a:t>D</a:t>
            </a:r>
            <a:r>
              <a:t>）</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进程是静态的、有多种状态；多个进程可以对应于相同的程序</a:t>
            </a:r>
          </a:p>
          <a:p>
            <a:pPr algn="l">
              <a:defRPr sz="4800">
                <a:latin typeface="Lantinghei SC Extralight"/>
                <a:ea typeface="Lantinghei SC Extralight"/>
                <a:cs typeface="Lantinghei SC Extralight"/>
                <a:sym typeface="Lantinghei SC Extralight"/>
              </a:defRPr>
            </a:pPr>
            <a:r>
              <a:t>B. 进程是动态的、只有一种状态；多个进程可以对应于相同的程序</a:t>
            </a:r>
          </a:p>
          <a:p>
            <a:pPr algn="l">
              <a:defRPr sz="4800">
                <a:latin typeface="Lantinghei SC Extralight"/>
                <a:ea typeface="Lantinghei SC Extralight"/>
                <a:cs typeface="Lantinghei SC Extralight"/>
                <a:sym typeface="Lantinghei SC Extralight"/>
              </a:defRPr>
            </a:pPr>
            <a:r>
              <a:t>C. 进程是动态的、有多种状态；多个进程不可以对应于相同的程序</a:t>
            </a:r>
          </a:p>
          <a:p>
            <a:pPr algn="l">
              <a:defRPr sz="4800">
                <a:solidFill>
                  <a:schemeClr val="accent5"/>
                </a:solidFill>
                <a:latin typeface="Lantinghei SC Extralight"/>
                <a:ea typeface="Lantinghei SC Extralight"/>
                <a:cs typeface="Lantinghei SC Extralight"/>
                <a:sym typeface="Lantinghei SC Extralight"/>
              </a:defRPr>
            </a:pPr>
            <a:r>
              <a:t>D. 进程是动态的、有多种状态；多个进程可以对应于相同的程序</a:t>
            </a:r>
          </a:p>
        </p:txBody>
      </p:sp>
      <p:sp>
        <p:nvSpPr>
          <p:cNvPr id="991"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92"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93"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97" name="1510 在一个进程的工作没有全部完成之前，另一个进程就可以开始工作。把可同时执行的进程称为______进程。"/>
          <p:cNvSpPr/>
          <p:nvPr/>
        </p:nvSpPr>
        <p:spPr>
          <a:xfrm>
            <a:off x="2905096" y="5549900"/>
            <a:ext cx="18573808"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1510</a:t>
            </a:r>
            <a:br/>
            <a:r>
              <a:t>在一个进程的工作没有全部完成之前，另一个进程就可以开始工作。把可同时执行的进程称为______进程。</a:t>
            </a:r>
          </a:p>
        </p:txBody>
      </p:sp>
      <p:sp>
        <p:nvSpPr>
          <p:cNvPr id="998" name="第一节 进程的描述"/>
          <p:cNvSpPr/>
          <p:nvPr/>
        </p:nvSpPr>
        <p:spPr>
          <a:xfrm>
            <a:off x="10467578" y="105864"/>
            <a:ext cx="34488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进程的描述</a:t>
            </a:r>
          </a:p>
        </p:txBody>
      </p:sp>
      <p:sp>
        <p:nvSpPr>
          <p:cNvPr id="999" name="Chapter 2 进程管理"/>
          <p:cNvSpPr/>
          <p:nvPr/>
        </p:nvSpPr>
        <p:spPr>
          <a:xfrm>
            <a:off x="10436224" y="12765819"/>
            <a:ext cx="3511551"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2 进程管理</a:t>
            </a:r>
          </a:p>
        </p:txBody>
      </p:sp>
      <p:sp>
        <p:nvSpPr>
          <p:cNvPr id="7" name="2.1.2.2 进程的特征"/>
          <p:cNvSpPr/>
          <p:nvPr/>
        </p:nvSpPr>
        <p:spPr>
          <a:xfrm>
            <a:off x="306416" y="80982"/>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2.1.2.2 进程的特征</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425</TotalTime>
  <Words>2960</Words>
  <Application>Microsoft Macintosh PowerPoint</Application>
  <PresentationFormat>自定义</PresentationFormat>
  <Paragraphs>1293</Paragraphs>
  <Slides>137</Slides>
  <Notes>43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137</vt:i4>
      </vt:variant>
    </vt:vector>
  </HeadingPairs>
  <TitlesOfParts>
    <vt:vector size="150" baseType="lpstr">
      <vt:lpstr>Apple Color Emoji</vt:lpstr>
      <vt:lpstr>Hannotate SC Bold</vt:lpstr>
      <vt:lpstr>Hannotate SC Regular</vt:lpstr>
      <vt:lpstr>Helvetica</vt:lpstr>
      <vt:lpstr>Helvetica Light</vt:lpstr>
      <vt:lpstr>Helvetica Neue</vt:lpstr>
      <vt:lpstr>Lantinghei SC Demibold</vt:lpstr>
      <vt:lpstr>Lantinghei SC Extralight</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25</cp:revision>
  <dcterms:modified xsi:type="dcterms:W3CDTF">2020-02-26T04:18:51Z</dcterms:modified>
</cp:coreProperties>
</file>